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28.png" ContentType="image/png"/>
  <Override PartName="/ppt/media/image1.jpeg" ContentType="image/jpeg"/>
  <Override PartName="/ppt/media/image38.png" ContentType="image/png"/>
  <Override PartName="/ppt/media/image2.jpeg" ContentType="image/jpeg"/>
  <Override PartName="/ppt/media/image8.png" ContentType="image/png"/>
  <Override PartName="/ppt/media/image4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l-PL" sz="16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3f3f3f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200" spc="-1" strike="noStrike">
                <a:solidFill>
                  <a:srgbClr val="929292"/>
                </a:solidFill>
                <a:latin typeface="Arial"/>
              </a:rPr>
              <a:t>&lt;Konferencja - tytuł wystąpienia&gt;</a:t>
            </a:r>
            <a:endParaRPr b="0" lang="pl-PL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C4B3862-E810-4A11-AB1A-67E00CE5EC6E}" type="slidenum">
              <a:rPr b="0" lang="pl-PL" sz="1200" spc="-1" strike="noStrike">
                <a:solidFill>
                  <a:srgbClr val="929292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3f3f3f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3f3f3f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3f3f3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3f3f3f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3f3f3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3f3f3f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3f3f3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3f3f3f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3f3f3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3f3f3f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3f3f3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3f3f3f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3f3f3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3f3f3f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3f3f3f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3f3f3f"/>
                </a:solidFill>
                <a:latin typeface="Calibri"/>
              </a:rPr>
              <a:t>Kliknij, aby edytować style wzorca tekstu</a:t>
            </a:r>
            <a:endParaRPr b="0" lang="pl-PL" sz="3200" spc="-1" strike="noStrike">
              <a:solidFill>
                <a:srgbClr val="3f3f3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3f3f3f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3f3f3f"/>
                </a:solidFill>
                <a:latin typeface="Calibri"/>
              </a:rPr>
              <a:t>Drugi poziom</a:t>
            </a:r>
            <a:endParaRPr b="0" lang="pl-PL" sz="2800" spc="-1" strike="noStrike">
              <a:solidFill>
                <a:srgbClr val="3f3f3f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3f3f3f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3f3f3f"/>
                </a:solidFill>
                <a:latin typeface="Calibri"/>
              </a:rPr>
              <a:t>Trzeci poziom</a:t>
            </a:r>
            <a:endParaRPr b="0" lang="pl-PL" sz="2400" spc="-1" strike="noStrike">
              <a:solidFill>
                <a:srgbClr val="3f3f3f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3f3f3f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3f3f3f"/>
                </a:solidFill>
                <a:latin typeface="Calibri"/>
              </a:rPr>
              <a:t>Czwarty poziom</a:t>
            </a:r>
            <a:endParaRPr b="0" lang="pl-PL" sz="2000" spc="-1" strike="noStrike">
              <a:solidFill>
                <a:srgbClr val="3f3f3f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3f3f3f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3f3f3f"/>
                </a:solidFill>
                <a:latin typeface="Calibri"/>
              </a:rPr>
              <a:t>Piąty poziom</a:t>
            </a:r>
            <a:endParaRPr b="0" lang="pl-PL" sz="2000" spc="-1" strike="noStrike">
              <a:solidFill>
                <a:srgbClr val="3f3f3f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1200" spc="-1" strike="noStrike">
                <a:solidFill>
                  <a:srgbClr val="929292"/>
                </a:solidFill>
                <a:latin typeface="Arial"/>
              </a:rPr>
              <a:t>&lt;Konferencja - tytuł wystąpienia&gt;</a:t>
            </a:r>
            <a:endParaRPr b="0" lang="pl-PL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DD90A8A-DBFC-48A6-AB6D-1F6E65DBCAF0}" type="slidenum">
              <a:rPr b="0" lang="pl-PL" sz="1200" spc="-1" strike="noStrike">
                <a:solidFill>
                  <a:srgbClr val="929292"/>
                </a:solidFill>
                <a:latin typeface="Arial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rostokąt 5"/>
          <p:cNvSpPr/>
          <p:nvPr/>
        </p:nvSpPr>
        <p:spPr>
          <a:xfrm>
            <a:off x="539640" y="1124640"/>
            <a:ext cx="799236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pl-PL" sz="1600" spc="-1" strike="noStrike" cap="all">
                <a:solidFill>
                  <a:srgbClr val="ffffff"/>
                </a:solidFill>
                <a:latin typeface="Calibri"/>
              </a:rPr>
              <a:t>System Informatyczny NFZ</a:t>
            </a:r>
            <a:endParaRPr b="0" lang="pl-PL" sz="1600" spc="-1" strike="noStrike">
              <a:latin typeface="Arial"/>
            </a:endParaRPr>
          </a:p>
        </p:txBody>
      </p:sp>
      <p:sp>
        <p:nvSpPr>
          <p:cNvPr id="83" name="Prostokąt 2"/>
          <p:cNvSpPr/>
          <p:nvPr/>
        </p:nvSpPr>
        <p:spPr>
          <a:xfrm>
            <a:off x="536760" y="1412640"/>
            <a:ext cx="7992360" cy="11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  <a:scene3d>
              <a:camera prst="orthographicFront">
                <a:rot lat="0" lon="0" rev="0"/>
              </a:camera>
              <a:lightRig dir="t" rig="contrasting">
                <a:rot lat="0" lon="0" rev="4500000"/>
              </a:lightRig>
            </a:scene3d>
            <a:sp3d contourW="6350" prstMaterial="metal">
              <a:bevelT prst="relaxedInset" w="127000" h="31750"/>
              <a:contourClr>
                <a:schemeClr val="accent1"/>
              </a:contourClr>
            </a:sp3d>
          </a:bodyPr>
          <a:p>
            <a:pPr algn="ctr">
              <a:lnSpc>
                <a:spcPct val="100000"/>
              </a:lnSpc>
            </a:pPr>
            <a:r>
              <a:rPr b="1" lang="pl-PL" sz="2800" spc="299" strike="noStrike" cap="all">
                <a:solidFill>
                  <a:srgbClr val="ffffff"/>
                </a:solidFill>
                <a:latin typeface="Calibri"/>
              </a:rPr>
              <a:t>Rozliczenie umów </a:t>
            </a:r>
            <a:endParaRPr b="0" lang="pl-PL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pl-PL" sz="2000" spc="299" strike="noStrike" cap="all">
                <a:solidFill>
                  <a:srgbClr val="ffffff"/>
                </a:solidFill>
                <a:latin typeface="Calibri"/>
              </a:rPr>
              <a:t>na wykonanie zalecanych szczepień ochronnych w aptece</a:t>
            </a:r>
            <a:endParaRPr b="0" lang="pl-PL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Obraz 6" descr=""/>
          <p:cNvPicPr/>
          <p:nvPr/>
        </p:nvPicPr>
        <p:blipFill>
          <a:blip r:embed="rId1"/>
          <a:stretch/>
        </p:blipFill>
        <p:spPr>
          <a:xfrm>
            <a:off x="25920" y="1821600"/>
            <a:ext cx="9143640" cy="168876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80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- Raporty statystyczne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81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83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7/ Apteka pobiera raport zwrotny do raportu statystycznego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84" name="Prostokąt 17"/>
          <p:cNvSpPr/>
          <p:nvPr/>
        </p:nvSpPr>
        <p:spPr>
          <a:xfrm>
            <a:off x="6051960" y="3213000"/>
            <a:ext cx="1007640" cy="23436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Symbol zastępczy tekstu 6"/>
          <p:cNvSpPr/>
          <p:nvPr/>
        </p:nvSpPr>
        <p:spPr>
          <a:xfrm>
            <a:off x="141480" y="3640680"/>
            <a:ext cx="27360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Opcja: </a:t>
            </a:r>
            <a:r>
              <a:rPr b="1" lang="pl-PL" sz="1800" spc="-1" strike="noStrike" u="sng">
                <a:solidFill>
                  <a:srgbClr val="1f497d"/>
                </a:solidFill>
                <a:uFillTx/>
                <a:latin typeface="Calibri"/>
              </a:rPr>
              <a:t>pobierz raport xml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186" name="Obraz 11" descr=""/>
          <p:cNvPicPr/>
          <p:nvPr/>
        </p:nvPicPr>
        <p:blipFill>
          <a:blip r:embed="rId2"/>
          <a:stretch/>
        </p:blipFill>
        <p:spPr>
          <a:xfrm>
            <a:off x="241200" y="4102920"/>
            <a:ext cx="4186440" cy="17388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pic>
        <p:nvPicPr>
          <p:cNvPr id="187" name="Obraz 14" descr=""/>
          <p:cNvPicPr/>
          <p:nvPr/>
        </p:nvPicPr>
        <p:blipFill>
          <a:blip r:embed="rId3"/>
          <a:stretch/>
        </p:blipFill>
        <p:spPr>
          <a:xfrm>
            <a:off x="4959000" y="4102920"/>
            <a:ext cx="3943800" cy="266544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88" name="Prostokąt 15"/>
          <p:cNvSpPr/>
          <p:nvPr/>
        </p:nvSpPr>
        <p:spPr>
          <a:xfrm>
            <a:off x="6426720" y="6111360"/>
            <a:ext cx="1007640" cy="23436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90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- Raporty statystyczne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91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93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8/ Pobrany plik raportu zwrotnego do raportu statystycznego</a:t>
            </a:r>
            <a:br/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    apteka importuje do systemu rozliczania świadczeń.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pl-PL" sz="1600" spc="-1" strike="noStrike">
                <a:solidFill>
                  <a:srgbClr val="202020"/>
                </a:solidFill>
                <a:latin typeface="Calibri"/>
              </a:rPr>
              <a:t>Jeśli w okresie statystycznym przekazano kilka raportów statystycznych SWIAD,</a:t>
            </a:r>
            <a:br/>
            <a:r>
              <a:rPr b="0" lang="pl-PL" sz="1600" spc="-1" strike="noStrike">
                <a:solidFill>
                  <a:srgbClr val="202020"/>
                </a:solidFill>
                <a:latin typeface="Calibri"/>
              </a:rPr>
              <a:t>apteka powinna upewnić się, że do wszystkich raportów pobrała i zaimportowała raport zwrotny</a:t>
            </a:r>
            <a:endParaRPr b="0" lang="pl-PL" sz="1600" spc="-1" strike="noStrike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600" spc="-1" strike="noStrike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pl-PL" sz="1600" spc="-1" strike="noStrike">
                <a:solidFill>
                  <a:srgbClr val="202020"/>
                </a:solidFill>
                <a:latin typeface="Calibri"/>
              </a:rPr>
              <a:t>Raport zwrotny zawiera informacje o wykrytych problemach weryfikacji. </a:t>
            </a:r>
            <a:endParaRPr b="0" lang="pl-PL" sz="1600" spc="-1" strike="noStrike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pl-PL" sz="1600" spc="-1" strike="noStrike">
                <a:solidFill>
                  <a:srgbClr val="202020"/>
                </a:solidFill>
                <a:latin typeface="Calibri"/>
              </a:rPr>
              <a:t>Pozycje oznaczone błędem i nieskorygowane nie zostaną uwzględnione w generacji szablonu rachunku. </a:t>
            </a:r>
            <a:endParaRPr b="0" lang="pl-PL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ymbol zastępczy tekstu 6"/>
          <p:cNvSpPr/>
          <p:nvPr/>
        </p:nvSpPr>
        <p:spPr>
          <a:xfrm>
            <a:off x="211320" y="306900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358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r">
              <a:lnSpc>
                <a:spcPct val="100000"/>
              </a:lnSpc>
            </a:pPr>
            <a:r>
              <a:rPr b="0" lang="pl-PL" sz="4400" spc="-1" strike="noStrike">
                <a:solidFill>
                  <a:srgbClr val="3f3f3f"/>
                </a:solidFill>
                <a:latin typeface="Calibri"/>
              </a:rPr>
              <a:t>Proces rozliczania w systemach NFZ</a:t>
            </a:r>
            <a:br/>
            <a:r>
              <a:rPr b="0" lang="pl-PL" sz="4400" spc="-1" strike="noStrike">
                <a:solidFill>
                  <a:srgbClr val="0066cc"/>
                </a:solidFill>
                <a:latin typeface="Calibri"/>
              </a:rPr>
              <a:t>Żądanie rozliczenia świadczeń</a:t>
            </a:r>
            <a:endParaRPr b="0" lang="pl-PL" sz="4400" spc="-1" strike="noStrike">
              <a:solidFill>
                <a:srgbClr val="3f3f3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97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98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00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9/ Apteka generuje żądanie rozliczenia świadczeń. </a:t>
            </a:r>
            <a:br/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    Należy wybrać opcję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Dodawanie żądanie rozliczenia świadczeń.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pl-PL" sz="1600" spc="-1" strike="noStrike">
                <a:solidFill>
                  <a:srgbClr val="202020"/>
                </a:solidFill>
                <a:latin typeface="Calibri"/>
              </a:rPr>
              <a:t>Czynność tą najlepiej jest wykonać wtedy, gdy wszystkie pozycje rozliczeniowe są zweryfikowane </a:t>
            </a:r>
            <a:br/>
            <a:r>
              <a:rPr b="0" lang="pl-PL" sz="1600" spc="-1" strike="noStrike">
                <a:solidFill>
                  <a:srgbClr val="202020"/>
                </a:solidFill>
                <a:latin typeface="Calibri"/>
              </a:rPr>
              <a:t>z wynikiem pozytywnym.</a:t>
            </a:r>
            <a:endParaRPr b="0" lang="pl-PL" sz="1600" spc="-1" strike="noStrike">
              <a:latin typeface="Arial"/>
            </a:endParaRPr>
          </a:p>
          <a:p>
            <a:pPr marL="39996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pl-PL" sz="1600" spc="-1" strike="noStrike">
                <a:solidFill>
                  <a:srgbClr val="202020"/>
                </a:solidFill>
                <a:latin typeface="Calibri"/>
              </a:rPr>
              <a:t>Żądanie rozliczenia można wygenerować nie wcześniej niż w ostatnim dniu okresu sprawozdawczego (np.: listopad ma 30dni, więc żądanie rozliczenia można dodać 30 listopada)</a:t>
            </a:r>
            <a:endParaRPr b="0" lang="pl-PL" sz="1600" spc="-1" strike="noStrike">
              <a:latin typeface="Arial"/>
            </a:endParaRPr>
          </a:p>
        </p:txBody>
      </p:sp>
      <p:pic>
        <p:nvPicPr>
          <p:cNvPr id="201" name="Obraz 2" descr=""/>
          <p:cNvPicPr/>
          <p:nvPr/>
        </p:nvPicPr>
        <p:blipFill>
          <a:blip r:embed="rId1"/>
          <a:stretch/>
        </p:blipFill>
        <p:spPr>
          <a:xfrm>
            <a:off x="0" y="3596760"/>
            <a:ext cx="9143640" cy="191988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02" name="Dowolny kształt: kształt 6"/>
          <p:cNvSpPr/>
          <p:nvPr/>
        </p:nvSpPr>
        <p:spPr>
          <a:xfrm>
            <a:off x="26280" y="3997800"/>
            <a:ext cx="2279160" cy="289440"/>
          </a:xfrm>
          <a:custGeom>
            <a:avLst/>
            <a:gdLst/>
            <a:ahLst/>
            <a:rect l="l" t="t" r="r" b="b"/>
            <a:pathLst>
              <a:path w="2279576" h="289833">
                <a:moveTo>
                  <a:pt x="1635440" y="8466"/>
                </a:moveTo>
                <a:lnTo>
                  <a:pt x="1116694" y="8466"/>
                </a:lnTo>
                <a:cubicBezTo>
                  <a:pt x="905679" y="8466"/>
                  <a:pt x="555452" y="-10584"/>
                  <a:pt x="369348" y="8466"/>
                </a:cubicBezTo>
                <a:cubicBezTo>
                  <a:pt x="183244" y="27516"/>
                  <a:pt x="4467" y="80270"/>
                  <a:pt x="71" y="122766"/>
                </a:cubicBezTo>
                <a:cubicBezTo>
                  <a:pt x="-4325" y="165262"/>
                  <a:pt x="193502" y="235601"/>
                  <a:pt x="342971" y="263443"/>
                </a:cubicBezTo>
                <a:cubicBezTo>
                  <a:pt x="492440" y="291285"/>
                  <a:pt x="896886" y="289820"/>
                  <a:pt x="896886" y="289820"/>
                </a:cubicBezTo>
                <a:lnTo>
                  <a:pt x="1872832" y="281027"/>
                </a:lnTo>
                <a:cubicBezTo>
                  <a:pt x="2097036" y="270769"/>
                  <a:pt x="2182028" y="260511"/>
                  <a:pt x="2242109" y="228273"/>
                </a:cubicBezTo>
                <a:cubicBezTo>
                  <a:pt x="2302190" y="196035"/>
                  <a:pt x="2283140" y="116905"/>
                  <a:pt x="2233317" y="87597"/>
                </a:cubicBezTo>
                <a:cubicBezTo>
                  <a:pt x="2183494" y="58289"/>
                  <a:pt x="2113156" y="59754"/>
                  <a:pt x="1943171" y="52427"/>
                </a:cubicBezTo>
                <a:cubicBezTo>
                  <a:pt x="1773186" y="45100"/>
                  <a:pt x="1213409" y="43635"/>
                  <a:pt x="1213409" y="43635"/>
                </a:cubicBezTo>
                <a:lnTo>
                  <a:pt x="413309" y="34843"/>
                </a:ln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04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05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07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9/ Apteka generuje żądanie rozliczenia świadczeń.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a. W oknie </a:t>
            </a:r>
            <a:r>
              <a:rPr b="0" i="1" lang="pl-PL" sz="1800" spc="-1" strike="noStrike">
                <a:solidFill>
                  <a:srgbClr val="202020"/>
                </a:solidFill>
                <a:latin typeface="Calibri"/>
              </a:rPr>
              <a:t>Dodawanie rozliczenia świadczeń ambulatoryjnych i szpitalnych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należy wskazać: rok i umowę, a następnie opcję: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Dalej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208" name="Obraz 7" descr=""/>
          <p:cNvPicPr/>
          <p:nvPr/>
        </p:nvPicPr>
        <p:blipFill>
          <a:blip r:embed="rId1"/>
          <a:stretch/>
        </p:blipFill>
        <p:spPr>
          <a:xfrm>
            <a:off x="229320" y="2831040"/>
            <a:ext cx="3432960" cy="1965600"/>
          </a:xfrm>
          <a:prstGeom prst="rect">
            <a:avLst/>
          </a:prstGeom>
          <a:ln w="0">
            <a:solidFill>
              <a:srgbClr val="8eb2da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10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11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13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9/ Apteka generuje żądanie rozliczenia świadczeń.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b. W oknie </a:t>
            </a:r>
            <a:r>
              <a:rPr b="0" i="1" lang="pl-PL" sz="1800" spc="-1" strike="noStrike">
                <a:solidFill>
                  <a:srgbClr val="202020"/>
                </a:solidFill>
                <a:latin typeface="Calibri"/>
              </a:rPr>
              <a:t>(2) Dodawanie rozliczenia świadczeń ambulatoryjnych i szpitalnych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należy ustawić parametry generacji szablonu, a następnie wybrać opcję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Dalej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214" name="Obraz 2" descr=""/>
          <p:cNvPicPr/>
          <p:nvPr/>
        </p:nvPicPr>
        <p:blipFill>
          <a:blip r:embed="rId1"/>
          <a:stretch/>
        </p:blipFill>
        <p:spPr>
          <a:xfrm>
            <a:off x="0" y="2637720"/>
            <a:ext cx="9143640" cy="4290480"/>
          </a:xfrm>
          <a:prstGeom prst="rect">
            <a:avLst/>
          </a:prstGeom>
          <a:ln w="0">
            <a:solidFill>
              <a:srgbClr val="8eb2da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16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17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19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9/ Apteka generuje żądanie rozliczenia świadczeń.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b. W oknie </a:t>
            </a:r>
            <a:r>
              <a:rPr b="0" i="1" lang="pl-PL" sz="1800" spc="-1" strike="noStrike">
                <a:solidFill>
                  <a:srgbClr val="202020"/>
                </a:solidFill>
                <a:latin typeface="Calibri"/>
              </a:rPr>
              <a:t>(2) Dodawanie rozliczenia świadczeń ambulatoryjnych i szpitalnych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należy ustawić parametry generacji szablonu, a następnie wybrać opcję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Dalej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20" name="pole tekstowe 1"/>
          <p:cNvSpPr/>
          <p:nvPr/>
        </p:nvSpPr>
        <p:spPr>
          <a:xfrm>
            <a:off x="588960" y="2853000"/>
            <a:ext cx="8626320" cy="374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Sposób przypisania świadczeń do szablonu rozliczeniowego (opcje):</a:t>
            </a:r>
            <a:endParaRPr b="0" lang="pl-PL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00b050"/>
                </a:solidFill>
                <a:latin typeface="Calibri"/>
              </a:rPr>
              <a:t>Generowanie zbiorczego szablonu w ramach całej umowy</a:t>
            </a:r>
            <a:endParaRPr b="0" lang="pl-PL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Generowanie szablonów z dokładnością do punktu umowy</a:t>
            </a:r>
            <a:endParaRPr b="0" lang="pl-PL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Typ generowanych szablonów (opcje):</a:t>
            </a:r>
            <a:endParaRPr b="0" lang="pl-PL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00b050"/>
                </a:solidFill>
                <a:latin typeface="Calibri"/>
              </a:rPr>
              <a:t>Szablony rachunków i szablony korekt rachunków</a:t>
            </a:r>
            <a:endParaRPr b="0" lang="pl-PL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Tylko szablony korekt rachunków</a:t>
            </a:r>
            <a:endParaRPr b="0" lang="pl-PL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Miesiąc naliczania</a:t>
            </a:r>
            <a:endParaRPr b="0" lang="pl-PL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Wybór z listy (narastająco od początku obowiązywania punktu umowy, </a:t>
            </a:r>
            <a:br/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nie później niż zakończony miesiąc statystyczny)</a:t>
            </a:r>
            <a:endParaRPr b="0" lang="pl-PL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Typ generowania szablonów rachunków ze względu na tytuł uprawnień (opcje):</a:t>
            </a:r>
            <a:endParaRPr b="0" lang="pl-PL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00b050"/>
                </a:solidFill>
                <a:latin typeface="Calibri"/>
              </a:rPr>
              <a:t>Generowanie szablonu zbiorczego</a:t>
            </a:r>
            <a:endParaRPr b="0" lang="pl-PL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Generowanie odrębnych szablonów dla poszczególnych tytułów uprawnień</a:t>
            </a:r>
            <a:endParaRPr b="0" lang="pl-PL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Tryb generowania szablonów rachunków dotyczących świadczeń finansowanych z tytułu UE (opcje):</a:t>
            </a:r>
            <a:endParaRPr b="0" lang="pl-PL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00b050"/>
                </a:solidFill>
                <a:latin typeface="Calibri"/>
              </a:rPr>
              <a:t>Generowanie szablonu zbiorczego</a:t>
            </a:r>
            <a:endParaRPr b="0" lang="pl-PL" sz="16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3f3f3f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3f3f3f"/>
                </a:solidFill>
                <a:latin typeface="Calibri"/>
              </a:rPr>
              <a:t>Generowanie odrębnych szablonów dla poszczególnych dokumentów uprawniających UE</a:t>
            </a:r>
            <a:endParaRPr b="0" lang="pl-PL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22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23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25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9/ Apteka generuje żądanie rozliczenia świadczeń.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c. W oknie </a:t>
            </a:r>
            <a:r>
              <a:rPr b="0" i="1" lang="pl-PL" sz="1800" spc="-1" strike="noStrike">
                <a:solidFill>
                  <a:srgbClr val="202020"/>
                </a:solidFill>
                <a:latin typeface="Calibri"/>
              </a:rPr>
              <a:t>(3) Dodawanie rozliczenia świadczeń ambulatoryjnych i szpitalnych - podsumowanie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należy sprawdzić ustawione parametry generacji szablonu.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Jeśli są prawidłowe wybrać opcję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Zatwierdź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. 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226" name="Obraz 6" descr=""/>
          <p:cNvPicPr/>
          <p:nvPr/>
        </p:nvPicPr>
        <p:blipFill>
          <a:blip r:embed="rId1"/>
          <a:stretch/>
        </p:blipFill>
        <p:spPr>
          <a:xfrm>
            <a:off x="0" y="3140640"/>
            <a:ext cx="9143640" cy="2160360"/>
          </a:xfrm>
          <a:prstGeom prst="rect">
            <a:avLst/>
          </a:prstGeom>
          <a:ln w="0">
            <a:solidFill>
              <a:srgbClr val="8eb2da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Obraz 2" descr=""/>
          <p:cNvPicPr/>
          <p:nvPr/>
        </p:nvPicPr>
        <p:blipFill>
          <a:blip r:embed="rId1"/>
          <a:stretch/>
        </p:blipFill>
        <p:spPr>
          <a:xfrm>
            <a:off x="0" y="3150720"/>
            <a:ext cx="9143640" cy="243792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29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0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32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9/ Apteka generuje żądanie rozliczenia świadczeń.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d. Żądanie rozliczenia świadczeń zostanie zapisane na liście żądań, ze statusem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Wysłane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Apteka oczekuje na przetworzenie żądania przez OW NFZ.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3" name="Prostokąt 7"/>
          <p:cNvSpPr/>
          <p:nvPr/>
        </p:nvSpPr>
        <p:spPr>
          <a:xfrm>
            <a:off x="8172360" y="4869000"/>
            <a:ext cx="647640" cy="52236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35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36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38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10/ Apteka sprawdza wynik generacji rozliczenia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a. Jeśli dla statusu „Zakończono przetwarzanie”:</a:t>
            </a:r>
            <a:endParaRPr b="0" lang="pl-PL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20202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nie zostały wygenerowane szablony rachunków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lub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</a:t>
            </a:r>
            <a:endParaRPr b="0" lang="pl-PL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20202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niektóre pozycje rozliczeniowe nie zostały uznane do rozliczenia,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w kolumnie operacje dostępny będzie link </a:t>
            </a: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pozycje nieuznane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239" name="Prostokąt 7"/>
          <p:cNvSpPr/>
          <p:nvPr/>
        </p:nvSpPr>
        <p:spPr>
          <a:xfrm>
            <a:off x="8172360" y="4869000"/>
            <a:ext cx="647640" cy="52236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0" name="Obraz 6" descr=""/>
          <p:cNvPicPr/>
          <p:nvPr/>
        </p:nvPicPr>
        <p:blipFill>
          <a:blip r:embed="rId1"/>
          <a:stretch/>
        </p:blipFill>
        <p:spPr>
          <a:xfrm>
            <a:off x="0" y="3501000"/>
            <a:ext cx="9143640" cy="286128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41" name="Dowolny kształt: kształt 8"/>
          <p:cNvSpPr/>
          <p:nvPr/>
        </p:nvSpPr>
        <p:spPr>
          <a:xfrm>
            <a:off x="8269200" y="5877360"/>
            <a:ext cx="865800" cy="271800"/>
          </a:xfrm>
          <a:custGeom>
            <a:avLst/>
            <a:gdLst/>
            <a:ahLst/>
            <a:rect l="l" t="t" r="r" b="b"/>
            <a:pathLst>
              <a:path w="866078" h="272214">
                <a:moveTo>
                  <a:pt x="602259" y="35463"/>
                </a:moveTo>
                <a:cubicBezTo>
                  <a:pt x="427878" y="25205"/>
                  <a:pt x="253498" y="14948"/>
                  <a:pt x="153852" y="26671"/>
                </a:cubicBezTo>
                <a:cubicBezTo>
                  <a:pt x="54206" y="38394"/>
                  <a:pt x="17571" y="67702"/>
                  <a:pt x="4383" y="105802"/>
                </a:cubicBezTo>
                <a:cubicBezTo>
                  <a:pt x="-8806" y="143902"/>
                  <a:pt x="5848" y="228894"/>
                  <a:pt x="74721" y="255271"/>
                </a:cubicBezTo>
                <a:cubicBezTo>
                  <a:pt x="143594" y="281648"/>
                  <a:pt x="304786" y="262598"/>
                  <a:pt x="417621" y="264063"/>
                </a:cubicBezTo>
                <a:cubicBezTo>
                  <a:pt x="530456" y="265528"/>
                  <a:pt x="676994" y="281648"/>
                  <a:pt x="751729" y="264063"/>
                </a:cubicBezTo>
                <a:cubicBezTo>
                  <a:pt x="826464" y="246479"/>
                  <a:pt x="864564" y="190794"/>
                  <a:pt x="866029" y="158556"/>
                </a:cubicBezTo>
                <a:cubicBezTo>
                  <a:pt x="867494" y="126318"/>
                  <a:pt x="836721" y="97010"/>
                  <a:pt x="760521" y="70633"/>
                </a:cubicBezTo>
                <a:cubicBezTo>
                  <a:pt x="684321" y="44256"/>
                  <a:pt x="520198" y="3225"/>
                  <a:pt x="408829" y="294"/>
                </a:cubicBezTo>
                <a:cubicBezTo>
                  <a:pt x="297460" y="-2637"/>
                  <a:pt x="149456" y="16413"/>
                  <a:pt x="92306" y="53048"/>
                </a:cubicBezTo>
                <a:cubicBezTo>
                  <a:pt x="35156" y="89683"/>
                  <a:pt x="50542" y="154892"/>
                  <a:pt x="65929" y="220102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ymbol zastępczy tekstu 6"/>
          <p:cNvSpPr/>
          <p:nvPr/>
        </p:nvSpPr>
        <p:spPr>
          <a:xfrm>
            <a:off x="211320" y="306900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358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p>
            <a:pPr algn="r">
              <a:lnSpc>
                <a:spcPct val="100000"/>
              </a:lnSpc>
            </a:pPr>
            <a:r>
              <a:rPr b="0" lang="pl-PL" sz="4400" spc="-1" strike="noStrike">
                <a:solidFill>
                  <a:srgbClr val="3f3f3f"/>
                </a:solidFill>
                <a:latin typeface="Calibri"/>
              </a:rPr>
              <a:t>Proces rozliczania w systemach NFZ</a:t>
            </a:r>
            <a:br/>
            <a:r>
              <a:rPr b="0" lang="pl-PL" sz="4400" spc="-1" strike="noStrike">
                <a:solidFill>
                  <a:srgbClr val="0066cc"/>
                </a:solidFill>
                <a:latin typeface="Calibri"/>
              </a:rPr>
              <a:t>Raporty statystyczne</a:t>
            </a:r>
            <a:endParaRPr b="0" lang="pl-PL" sz="4400" spc="-1" strike="noStrike">
              <a:solidFill>
                <a:srgbClr val="3f3f3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43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44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46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10/ Apteka sprawdza wynik generacji rozliczenia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Klikając z link </a:t>
            </a: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pozycje nieuznane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wyświetlona zostanie lista pozycji rozliczeniowych, nie uznanych do rozliczenia, ze względu na występowanie błędu. </a:t>
            </a:r>
            <a:br/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Kod błędu oraz opis dostępne są w kolumnie „Przyczyna odrzucenia”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247" name="Prostokąt 7"/>
          <p:cNvSpPr/>
          <p:nvPr/>
        </p:nvSpPr>
        <p:spPr>
          <a:xfrm>
            <a:off x="8172360" y="4869000"/>
            <a:ext cx="647640" cy="52236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8" name="Obraz 2" descr=""/>
          <p:cNvPicPr/>
          <p:nvPr/>
        </p:nvPicPr>
        <p:blipFill>
          <a:blip r:embed="rId1"/>
          <a:stretch/>
        </p:blipFill>
        <p:spPr>
          <a:xfrm>
            <a:off x="48960" y="3112200"/>
            <a:ext cx="9094680" cy="2620440"/>
          </a:xfrm>
          <a:prstGeom prst="rect">
            <a:avLst/>
          </a:prstGeom>
          <a:ln w="0">
            <a:solidFill>
              <a:srgbClr val="8eb2da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50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51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53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10/ Apteka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pobiera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wynik generacji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b. Jeśli w wyniku żądania rozliczenia świadczeń uznane zostały pozycje rozliczeniowe, dostępna będzie opcja </a:t>
            </a: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raporty zwrotne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254" name="Prostokąt 7"/>
          <p:cNvSpPr/>
          <p:nvPr/>
        </p:nvSpPr>
        <p:spPr>
          <a:xfrm>
            <a:off x="8172360" y="4869000"/>
            <a:ext cx="647640" cy="52236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5" name="Obraz 6" descr=""/>
          <p:cNvPicPr/>
          <p:nvPr/>
        </p:nvPicPr>
        <p:blipFill>
          <a:blip r:embed="rId1"/>
          <a:stretch/>
        </p:blipFill>
        <p:spPr>
          <a:xfrm>
            <a:off x="0" y="2709000"/>
            <a:ext cx="9143640" cy="286128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56" name="Dowolny kształt: kształt 8"/>
          <p:cNvSpPr/>
          <p:nvPr/>
        </p:nvSpPr>
        <p:spPr>
          <a:xfrm>
            <a:off x="8269200" y="4725000"/>
            <a:ext cx="865800" cy="271800"/>
          </a:xfrm>
          <a:custGeom>
            <a:avLst/>
            <a:gdLst/>
            <a:ahLst/>
            <a:rect l="l" t="t" r="r" b="b"/>
            <a:pathLst>
              <a:path w="866078" h="272214">
                <a:moveTo>
                  <a:pt x="602259" y="35463"/>
                </a:moveTo>
                <a:cubicBezTo>
                  <a:pt x="427878" y="25205"/>
                  <a:pt x="253498" y="14948"/>
                  <a:pt x="153852" y="26671"/>
                </a:cubicBezTo>
                <a:cubicBezTo>
                  <a:pt x="54206" y="38394"/>
                  <a:pt x="17571" y="67702"/>
                  <a:pt x="4383" y="105802"/>
                </a:cubicBezTo>
                <a:cubicBezTo>
                  <a:pt x="-8806" y="143902"/>
                  <a:pt x="5848" y="228894"/>
                  <a:pt x="74721" y="255271"/>
                </a:cubicBezTo>
                <a:cubicBezTo>
                  <a:pt x="143594" y="281648"/>
                  <a:pt x="304786" y="262598"/>
                  <a:pt x="417621" y="264063"/>
                </a:cubicBezTo>
                <a:cubicBezTo>
                  <a:pt x="530456" y="265528"/>
                  <a:pt x="676994" y="281648"/>
                  <a:pt x="751729" y="264063"/>
                </a:cubicBezTo>
                <a:cubicBezTo>
                  <a:pt x="826464" y="246479"/>
                  <a:pt x="864564" y="190794"/>
                  <a:pt x="866029" y="158556"/>
                </a:cubicBezTo>
                <a:cubicBezTo>
                  <a:pt x="867494" y="126318"/>
                  <a:pt x="836721" y="97010"/>
                  <a:pt x="760521" y="70633"/>
                </a:cubicBezTo>
                <a:cubicBezTo>
                  <a:pt x="684321" y="44256"/>
                  <a:pt x="520198" y="3225"/>
                  <a:pt x="408829" y="294"/>
                </a:cubicBezTo>
                <a:cubicBezTo>
                  <a:pt x="297460" y="-2637"/>
                  <a:pt x="149456" y="16413"/>
                  <a:pt x="92306" y="53048"/>
                </a:cubicBezTo>
                <a:cubicBezTo>
                  <a:pt x="35156" y="89683"/>
                  <a:pt x="50542" y="154892"/>
                  <a:pt x="65929" y="220102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7" name="Obraz 2" descr=""/>
          <p:cNvPicPr/>
          <p:nvPr/>
        </p:nvPicPr>
        <p:blipFill>
          <a:blip r:embed="rId2"/>
          <a:stretch/>
        </p:blipFill>
        <p:spPr>
          <a:xfrm>
            <a:off x="1447920" y="5720040"/>
            <a:ext cx="7524000" cy="93744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58" name="Dowolny kształt: kształt 9"/>
          <p:cNvSpPr/>
          <p:nvPr/>
        </p:nvSpPr>
        <p:spPr>
          <a:xfrm>
            <a:off x="8484480" y="5029200"/>
            <a:ext cx="503640" cy="861120"/>
          </a:xfrm>
          <a:custGeom>
            <a:avLst/>
            <a:gdLst/>
            <a:ahLst/>
            <a:rect l="l" t="t" r="r" b="b"/>
            <a:pathLst>
              <a:path w="504144" h="861646">
                <a:moveTo>
                  <a:pt x="369277" y="0"/>
                </a:moveTo>
                <a:cubicBezTo>
                  <a:pt x="457200" y="117230"/>
                  <a:pt x="545123" y="234461"/>
                  <a:pt x="483577" y="378069"/>
                </a:cubicBezTo>
                <a:cubicBezTo>
                  <a:pt x="422031" y="521677"/>
                  <a:pt x="211015" y="691661"/>
                  <a:pt x="0" y="861646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60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61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63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10/ Apteka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pobiera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wynik generacji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264" name="Obraz 9" descr=""/>
          <p:cNvPicPr/>
          <p:nvPr/>
        </p:nvPicPr>
        <p:blipFill>
          <a:blip r:embed="rId1"/>
          <a:stretch/>
        </p:blipFill>
        <p:spPr>
          <a:xfrm>
            <a:off x="971640" y="3770640"/>
            <a:ext cx="3453840" cy="15606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pic>
        <p:nvPicPr>
          <p:cNvPr id="265" name="Obraz 11" descr=""/>
          <p:cNvPicPr/>
          <p:nvPr/>
        </p:nvPicPr>
        <p:blipFill>
          <a:blip r:embed="rId2"/>
          <a:stretch/>
        </p:blipFill>
        <p:spPr>
          <a:xfrm>
            <a:off x="4572000" y="3755520"/>
            <a:ext cx="2973240" cy="233748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pic>
        <p:nvPicPr>
          <p:cNvPr id="266" name="Obraz 12" descr=""/>
          <p:cNvPicPr/>
          <p:nvPr/>
        </p:nvPicPr>
        <p:blipFill>
          <a:blip r:embed="rId3"/>
          <a:stretch/>
        </p:blipFill>
        <p:spPr>
          <a:xfrm>
            <a:off x="227160" y="1821600"/>
            <a:ext cx="8569800" cy="106776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67" name="Symbol zastępczy tekstu 6"/>
          <p:cNvSpPr/>
          <p:nvPr/>
        </p:nvSpPr>
        <p:spPr>
          <a:xfrm>
            <a:off x="205920" y="299700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Wybór opcji </a:t>
            </a:r>
            <a:r>
              <a:rPr b="0" lang="pl-PL" sz="1800" spc="-1" strike="noStrike" u="sng">
                <a:solidFill>
                  <a:srgbClr val="202020"/>
                </a:solidFill>
                <a:uFillTx/>
                <a:latin typeface="Calibri"/>
              </a:rPr>
              <a:t>pobierz &gt; pobierz plik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umożliwia pobranie pliku raportu zwrotnego do żądania, zawierającego szablony rachunków refundacyjnych (R_UMX) 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268" name="Symbol zastępczy tekstu 6"/>
          <p:cNvSpPr/>
          <p:nvPr/>
        </p:nvSpPr>
        <p:spPr>
          <a:xfrm>
            <a:off x="179640" y="609336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Plik należy zaimportować do systemu rozliczania świadczeń.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Obraz 2" descr=""/>
          <p:cNvPicPr/>
          <p:nvPr/>
        </p:nvPicPr>
        <p:blipFill>
          <a:blip r:embed="rId1"/>
          <a:stretch/>
        </p:blipFill>
        <p:spPr>
          <a:xfrm>
            <a:off x="0" y="2853000"/>
            <a:ext cx="9143640" cy="279612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71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Żądania rozliczenia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72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74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10/ Apteka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pobiera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wynik generacji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275" name="Obraz 12" descr=""/>
          <p:cNvPicPr/>
          <p:nvPr/>
        </p:nvPicPr>
        <p:blipFill>
          <a:blip r:embed="rId2"/>
          <a:stretch/>
        </p:blipFill>
        <p:spPr>
          <a:xfrm>
            <a:off x="227160" y="1821600"/>
            <a:ext cx="8569800" cy="106776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76" name="Symbol zastępczy tekstu 6"/>
          <p:cNvSpPr/>
          <p:nvPr/>
        </p:nvSpPr>
        <p:spPr>
          <a:xfrm>
            <a:off x="4500000" y="2997000"/>
            <a:ext cx="4536000" cy="7084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Wybór opcji </a:t>
            </a: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szablony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umożliwia przeglądanie szablonów rachunków w Portalu SZOI.  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277" name="Dowolny kształt: kształt 6"/>
          <p:cNvSpPr/>
          <p:nvPr/>
        </p:nvSpPr>
        <p:spPr>
          <a:xfrm>
            <a:off x="7007400" y="2778480"/>
            <a:ext cx="555840" cy="1063440"/>
          </a:xfrm>
          <a:custGeom>
            <a:avLst/>
            <a:gdLst/>
            <a:ahLst/>
            <a:rect l="l" t="t" r="r" b="b"/>
            <a:pathLst>
              <a:path w="556196" h="1063869">
                <a:moveTo>
                  <a:pt x="228600" y="0"/>
                </a:moveTo>
                <a:cubicBezTo>
                  <a:pt x="331909" y="35169"/>
                  <a:pt x="435219" y="70339"/>
                  <a:pt x="483577" y="123093"/>
                </a:cubicBezTo>
                <a:cubicBezTo>
                  <a:pt x="531935" y="175847"/>
                  <a:pt x="599342" y="159727"/>
                  <a:pt x="518746" y="316523"/>
                </a:cubicBezTo>
                <a:cubicBezTo>
                  <a:pt x="438150" y="473319"/>
                  <a:pt x="219075" y="768594"/>
                  <a:pt x="0" y="1063869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8" name="Obraz 8" descr=""/>
          <p:cNvPicPr/>
          <p:nvPr/>
        </p:nvPicPr>
        <p:blipFill>
          <a:blip r:embed="rId3"/>
          <a:stretch/>
        </p:blipFill>
        <p:spPr>
          <a:xfrm>
            <a:off x="3060000" y="5744520"/>
            <a:ext cx="5867640" cy="94464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79" name="Dowolny kształt: kształt 10"/>
          <p:cNvSpPr/>
          <p:nvPr/>
        </p:nvSpPr>
        <p:spPr>
          <a:xfrm>
            <a:off x="8332560" y="4941360"/>
            <a:ext cx="814320" cy="246960"/>
          </a:xfrm>
          <a:custGeom>
            <a:avLst/>
            <a:gdLst/>
            <a:ahLst/>
            <a:rect l="l" t="t" r="r" b="b"/>
            <a:pathLst>
              <a:path w="814659" h="247367">
                <a:moveTo>
                  <a:pt x="424655" y="0"/>
                </a:moveTo>
                <a:cubicBezTo>
                  <a:pt x="286176" y="733"/>
                  <a:pt x="147697" y="1466"/>
                  <a:pt x="81755" y="26377"/>
                </a:cubicBezTo>
                <a:cubicBezTo>
                  <a:pt x="15813" y="51288"/>
                  <a:pt x="-34010" y="112834"/>
                  <a:pt x="29002" y="149469"/>
                </a:cubicBezTo>
                <a:cubicBezTo>
                  <a:pt x="92014" y="186104"/>
                  <a:pt x="330871" y="238858"/>
                  <a:pt x="459825" y="246185"/>
                </a:cubicBezTo>
                <a:cubicBezTo>
                  <a:pt x="588779" y="253512"/>
                  <a:pt x="764625" y="225669"/>
                  <a:pt x="802725" y="193431"/>
                </a:cubicBezTo>
                <a:cubicBezTo>
                  <a:pt x="840825" y="161193"/>
                  <a:pt x="783675" y="82062"/>
                  <a:pt x="688425" y="52754"/>
                </a:cubicBezTo>
                <a:cubicBezTo>
                  <a:pt x="593175" y="23446"/>
                  <a:pt x="412200" y="20515"/>
                  <a:pt x="231225" y="17585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Dowolny kształt: kształt 15"/>
          <p:cNvSpPr/>
          <p:nvPr/>
        </p:nvSpPr>
        <p:spPr>
          <a:xfrm>
            <a:off x="7587720" y="5187600"/>
            <a:ext cx="843840" cy="676800"/>
          </a:xfrm>
          <a:custGeom>
            <a:avLst/>
            <a:gdLst/>
            <a:ahLst/>
            <a:rect l="l" t="t" r="r" b="b"/>
            <a:pathLst>
              <a:path w="844061" h="677007">
                <a:moveTo>
                  <a:pt x="844061" y="0"/>
                </a:moveTo>
                <a:cubicBezTo>
                  <a:pt x="778119" y="97448"/>
                  <a:pt x="712177" y="194896"/>
                  <a:pt x="571500" y="307730"/>
                </a:cubicBezTo>
                <a:cubicBezTo>
                  <a:pt x="430823" y="420564"/>
                  <a:pt x="215411" y="548785"/>
                  <a:pt x="0" y="677007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ymbol zastępczy tekstu 6"/>
          <p:cNvSpPr/>
          <p:nvPr/>
        </p:nvSpPr>
        <p:spPr>
          <a:xfrm>
            <a:off x="211320" y="306900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3580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2000"/>
          </a:bodyPr>
          <a:p>
            <a:pPr algn="r">
              <a:lnSpc>
                <a:spcPct val="100000"/>
              </a:lnSpc>
            </a:pPr>
            <a:r>
              <a:rPr b="0" lang="pl-PL" sz="4400" spc="-1" strike="noStrike">
                <a:solidFill>
                  <a:srgbClr val="3f3f3f"/>
                </a:solidFill>
                <a:latin typeface="Calibri"/>
              </a:rPr>
              <a:t>Proces rozliczania w systemach NFZ</a:t>
            </a:r>
            <a:br/>
            <a:r>
              <a:rPr b="0" lang="pl-PL" sz="4400" spc="-1" strike="noStrike">
                <a:solidFill>
                  <a:srgbClr val="0066cc"/>
                </a:solidFill>
                <a:latin typeface="Calibri"/>
              </a:rPr>
              <a:t>Rachunki refundacyjne</a:t>
            </a:r>
            <a:br/>
            <a:r>
              <a:rPr b="0" lang="pl-PL" sz="4400" spc="-1" strike="noStrike">
                <a:solidFill>
                  <a:srgbClr val="0066cc"/>
                </a:solidFill>
                <a:latin typeface="Calibri"/>
              </a:rPr>
              <a:t>Weryfikacja dokumentów UE</a:t>
            </a:r>
            <a:endParaRPr b="0" lang="pl-PL" sz="4400" spc="-1" strike="noStrike">
              <a:solidFill>
                <a:srgbClr val="3f3f3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Obraz 17" descr=""/>
          <p:cNvPicPr/>
          <p:nvPr/>
        </p:nvPicPr>
        <p:blipFill>
          <a:blip r:embed="rId1"/>
          <a:stretch/>
        </p:blipFill>
        <p:spPr>
          <a:xfrm>
            <a:off x="3780000" y="5392080"/>
            <a:ext cx="5058000" cy="14382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85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Rachunki refundacyjne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86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88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11/ Apteka tworzy w systemie do rozliczania świadczeń </a:t>
            </a:r>
            <a:br/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rachunek refundacyjny na podstawie szablonu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rachunku refundacyjnego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i przekazuje go do OW NFZ za pośrednictwem Portalu SZOI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289" name="Obraz 7" descr=""/>
          <p:cNvPicPr/>
          <p:nvPr/>
        </p:nvPicPr>
        <p:blipFill>
          <a:blip r:embed="rId2"/>
          <a:stretch/>
        </p:blipFill>
        <p:spPr>
          <a:xfrm>
            <a:off x="0" y="2499840"/>
            <a:ext cx="9143640" cy="13608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290" name="Dowolny kształt: kształt 10"/>
          <p:cNvSpPr/>
          <p:nvPr/>
        </p:nvSpPr>
        <p:spPr>
          <a:xfrm>
            <a:off x="8009640" y="2753280"/>
            <a:ext cx="1047600" cy="246960"/>
          </a:xfrm>
          <a:custGeom>
            <a:avLst/>
            <a:gdLst/>
            <a:ahLst/>
            <a:rect l="l" t="t" r="r" b="b"/>
            <a:pathLst>
              <a:path w="814659" h="247367">
                <a:moveTo>
                  <a:pt x="424655" y="0"/>
                </a:moveTo>
                <a:cubicBezTo>
                  <a:pt x="286176" y="733"/>
                  <a:pt x="147697" y="1466"/>
                  <a:pt x="81755" y="26377"/>
                </a:cubicBezTo>
                <a:cubicBezTo>
                  <a:pt x="15813" y="51288"/>
                  <a:pt x="-34010" y="112834"/>
                  <a:pt x="29002" y="149469"/>
                </a:cubicBezTo>
                <a:cubicBezTo>
                  <a:pt x="92014" y="186104"/>
                  <a:pt x="330871" y="238858"/>
                  <a:pt x="459825" y="246185"/>
                </a:cubicBezTo>
                <a:cubicBezTo>
                  <a:pt x="588779" y="253512"/>
                  <a:pt x="764625" y="225669"/>
                  <a:pt x="802725" y="193431"/>
                </a:cubicBezTo>
                <a:cubicBezTo>
                  <a:pt x="840825" y="161193"/>
                  <a:pt x="783675" y="82062"/>
                  <a:pt x="688425" y="52754"/>
                </a:cubicBezTo>
                <a:cubicBezTo>
                  <a:pt x="593175" y="23446"/>
                  <a:pt x="412200" y="20515"/>
                  <a:pt x="231225" y="17585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Symbol zastępczy tekstu 6"/>
          <p:cNvSpPr/>
          <p:nvPr/>
        </p:nvSpPr>
        <p:spPr>
          <a:xfrm>
            <a:off x="187920" y="39985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Należy wybrać:</a:t>
            </a:r>
            <a:endParaRPr b="0" lang="pl-PL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20202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Opcję: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Dodawanie rachunku</a:t>
            </a:r>
            <a:endParaRPr b="0" lang="pl-PL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20202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W oknie </a:t>
            </a:r>
            <a:r>
              <a:rPr b="0" i="1" lang="pl-PL" sz="1800" spc="-1" strike="noStrike">
                <a:solidFill>
                  <a:srgbClr val="202020"/>
                </a:solidFill>
                <a:latin typeface="Calibri"/>
              </a:rPr>
              <a:t>(1) Dodawanie rachunku medycznego – plik raportu: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Przeglądaj…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(wskazując plik </a:t>
            </a:r>
            <a:br/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elektronicznej faktury EFX do przekazania)</a:t>
            </a:r>
            <a:endParaRPr b="0" lang="pl-PL" sz="1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202020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Opcję: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Dalej 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293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Rachunki refundacyjne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94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296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Dodany rachunek zapisywany jest na liście Rachunków refundacyjnych (medycznych)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Plik automatycznie przesyłany jest do OW NFZ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Apteka oczekuje na zaimportowanie rachunku.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297" name="Dowolny kształt: kształt 10"/>
          <p:cNvSpPr/>
          <p:nvPr/>
        </p:nvSpPr>
        <p:spPr>
          <a:xfrm>
            <a:off x="8009640" y="2753280"/>
            <a:ext cx="1047600" cy="246960"/>
          </a:xfrm>
          <a:custGeom>
            <a:avLst/>
            <a:gdLst/>
            <a:ahLst/>
            <a:rect l="l" t="t" r="r" b="b"/>
            <a:pathLst>
              <a:path w="814659" h="247367">
                <a:moveTo>
                  <a:pt x="424655" y="0"/>
                </a:moveTo>
                <a:cubicBezTo>
                  <a:pt x="286176" y="733"/>
                  <a:pt x="147697" y="1466"/>
                  <a:pt x="81755" y="26377"/>
                </a:cubicBezTo>
                <a:cubicBezTo>
                  <a:pt x="15813" y="51288"/>
                  <a:pt x="-34010" y="112834"/>
                  <a:pt x="29002" y="149469"/>
                </a:cubicBezTo>
                <a:cubicBezTo>
                  <a:pt x="92014" y="186104"/>
                  <a:pt x="330871" y="238858"/>
                  <a:pt x="459825" y="246185"/>
                </a:cubicBezTo>
                <a:cubicBezTo>
                  <a:pt x="588779" y="253512"/>
                  <a:pt x="764625" y="225669"/>
                  <a:pt x="802725" y="193431"/>
                </a:cubicBezTo>
                <a:cubicBezTo>
                  <a:pt x="840825" y="161193"/>
                  <a:pt x="783675" y="82062"/>
                  <a:pt x="688425" y="52754"/>
                </a:cubicBezTo>
                <a:cubicBezTo>
                  <a:pt x="593175" y="23446"/>
                  <a:pt x="412200" y="20515"/>
                  <a:pt x="231225" y="17585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Symbol zastępczy tekstu 6"/>
          <p:cNvSpPr/>
          <p:nvPr/>
        </p:nvSpPr>
        <p:spPr>
          <a:xfrm>
            <a:off x="156600" y="45673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9" name="Obraz 2" descr=""/>
          <p:cNvPicPr/>
          <p:nvPr/>
        </p:nvPicPr>
        <p:blipFill>
          <a:blip r:embed="rId1"/>
          <a:stretch/>
        </p:blipFill>
        <p:spPr>
          <a:xfrm>
            <a:off x="0" y="2349000"/>
            <a:ext cx="9143640" cy="20520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300" name="Symbol zastępczy tekstu 6"/>
          <p:cNvSpPr/>
          <p:nvPr/>
        </p:nvSpPr>
        <p:spPr>
          <a:xfrm>
            <a:off x="156600" y="4589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Usuń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– umożliwia usunięcie przekazanego rachunku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Inne załączniki</a:t>
            </a:r>
            <a:r>
              <a:rPr b="0" lang="pl-PL" sz="1800" spc="-1" strike="noStrike">
                <a:solidFill>
                  <a:srgbClr val="0066cc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– umożliwia przekazanie skanów innych dokumentów niż dokumenty uprawniające UE z fakturą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Pokaż e-dokument</a:t>
            </a:r>
            <a:r>
              <a:rPr b="0" lang="pl-PL" sz="1800" spc="-1" strike="noStrike">
                <a:solidFill>
                  <a:srgbClr val="0066cc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– umożliwia wyświetlenie podglądu przekazanej faktury</a:t>
            </a:r>
            <a:endParaRPr b="0" lang="pl-PL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302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Rachunki refundacyjne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03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305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Dla dokumentu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zaimportowanego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do systemu wyświetlone zostaną dodatkowe informacje oraz operacje obsługi dokumentu.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06" name="Dowolny kształt: kształt 10"/>
          <p:cNvSpPr/>
          <p:nvPr/>
        </p:nvSpPr>
        <p:spPr>
          <a:xfrm>
            <a:off x="8009640" y="2753280"/>
            <a:ext cx="1047600" cy="246960"/>
          </a:xfrm>
          <a:custGeom>
            <a:avLst/>
            <a:gdLst/>
            <a:ahLst/>
            <a:rect l="l" t="t" r="r" b="b"/>
            <a:pathLst>
              <a:path w="814659" h="247367">
                <a:moveTo>
                  <a:pt x="424655" y="0"/>
                </a:moveTo>
                <a:cubicBezTo>
                  <a:pt x="286176" y="733"/>
                  <a:pt x="147697" y="1466"/>
                  <a:pt x="81755" y="26377"/>
                </a:cubicBezTo>
                <a:cubicBezTo>
                  <a:pt x="15813" y="51288"/>
                  <a:pt x="-34010" y="112834"/>
                  <a:pt x="29002" y="149469"/>
                </a:cubicBezTo>
                <a:cubicBezTo>
                  <a:pt x="92014" y="186104"/>
                  <a:pt x="330871" y="238858"/>
                  <a:pt x="459825" y="246185"/>
                </a:cubicBezTo>
                <a:cubicBezTo>
                  <a:pt x="588779" y="253512"/>
                  <a:pt x="764625" y="225669"/>
                  <a:pt x="802725" y="193431"/>
                </a:cubicBezTo>
                <a:cubicBezTo>
                  <a:pt x="840825" y="161193"/>
                  <a:pt x="783675" y="82062"/>
                  <a:pt x="688425" y="52754"/>
                </a:cubicBezTo>
                <a:cubicBezTo>
                  <a:pt x="593175" y="23446"/>
                  <a:pt x="412200" y="20515"/>
                  <a:pt x="231225" y="17585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7" name="Obraz 8" descr=""/>
          <p:cNvPicPr/>
          <p:nvPr/>
        </p:nvPicPr>
        <p:blipFill>
          <a:blip r:embed="rId1"/>
          <a:stretch/>
        </p:blipFill>
        <p:spPr>
          <a:xfrm>
            <a:off x="0" y="2306160"/>
            <a:ext cx="9143640" cy="224496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308" name="Symbol zastępczy tekstu 6"/>
          <p:cNvSpPr/>
          <p:nvPr/>
        </p:nvSpPr>
        <p:spPr>
          <a:xfrm>
            <a:off x="156600" y="4589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Nieprawidłowości</a:t>
            </a:r>
            <a:r>
              <a:rPr b="0" lang="pl-PL" sz="1800" spc="-1" strike="noStrike" u="sng">
                <a:solidFill>
                  <a:srgbClr val="202020"/>
                </a:solidFill>
                <a:uFillTx/>
                <a:latin typeface="Calibri"/>
              </a:rPr>
              <a:t>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– wyświetla informację o nieprawidłowościach w rachunku „wykrytych” na etapie importu dokumentu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Potwierdzenie PDF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– umożliwia pobranie potwierdzenia przekazania faktury elektronicznej </a:t>
            </a:r>
            <a:endParaRPr b="0" lang="pl-PL" sz="1800" spc="-1" strike="noStrike">
              <a:latin typeface="Arial"/>
            </a:endParaRPr>
          </a:p>
        </p:txBody>
      </p:sp>
      <p:pic>
        <p:nvPicPr>
          <p:cNvPr id="309" name="Obraz 12" descr=""/>
          <p:cNvPicPr/>
          <p:nvPr/>
        </p:nvPicPr>
        <p:blipFill>
          <a:blip r:embed="rId2"/>
          <a:stretch/>
        </p:blipFill>
        <p:spPr>
          <a:xfrm>
            <a:off x="1795680" y="5317920"/>
            <a:ext cx="7312680" cy="63108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310" name="Dowolny kształt: kształt 13"/>
          <p:cNvSpPr/>
          <p:nvPr/>
        </p:nvSpPr>
        <p:spPr>
          <a:xfrm>
            <a:off x="3594600" y="3635280"/>
            <a:ext cx="1047600" cy="246960"/>
          </a:xfrm>
          <a:custGeom>
            <a:avLst/>
            <a:gdLst/>
            <a:ahLst/>
            <a:rect l="l" t="t" r="r" b="b"/>
            <a:pathLst>
              <a:path w="814659" h="247367">
                <a:moveTo>
                  <a:pt x="424655" y="0"/>
                </a:moveTo>
                <a:cubicBezTo>
                  <a:pt x="286176" y="733"/>
                  <a:pt x="147697" y="1466"/>
                  <a:pt x="81755" y="26377"/>
                </a:cubicBezTo>
                <a:cubicBezTo>
                  <a:pt x="15813" y="51288"/>
                  <a:pt x="-34010" y="112834"/>
                  <a:pt x="29002" y="149469"/>
                </a:cubicBezTo>
                <a:cubicBezTo>
                  <a:pt x="92014" y="186104"/>
                  <a:pt x="330871" y="238858"/>
                  <a:pt x="459825" y="246185"/>
                </a:cubicBezTo>
                <a:cubicBezTo>
                  <a:pt x="588779" y="253512"/>
                  <a:pt x="764625" y="225669"/>
                  <a:pt x="802725" y="193431"/>
                </a:cubicBezTo>
                <a:cubicBezTo>
                  <a:pt x="840825" y="161193"/>
                  <a:pt x="783675" y="82062"/>
                  <a:pt x="688425" y="52754"/>
                </a:cubicBezTo>
                <a:cubicBezTo>
                  <a:pt x="593175" y="23446"/>
                  <a:pt x="412200" y="20515"/>
                  <a:pt x="231225" y="17585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312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Rachunki refundacyjne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13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315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12/ Apteka weryfikuje nieprawidłowości, a dla rachunków Zbiorczych-UE sprawdza, czy zostały przekazane skany dokumentów uprawniających do świadczeń.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Dokument rachunku nie zostanie zatwierdzony przez OW, przynajmniej do momentu dostarczenia i zweryfikowania skanów dokumentów UE.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16" name="Dowolny kształt: kształt 10"/>
          <p:cNvSpPr/>
          <p:nvPr/>
        </p:nvSpPr>
        <p:spPr>
          <a:xfrm>
            <a:off x="8009640" y="2753280"/>
            <a:ext cx="1047600" cy="246960"/>
          </a:xfrm>
          <a:custGeom>
            <a:avLst/>
            <a:gdLst/>
            <a:ahLst/>
            <a:rect l="l" t="t" r="r" b="b"/>
            <a:pathLst>
              <a:path w="814659" h="247367">
                <a:moveTo>
                  <a:pt x="424655" y="0"/>
                </a:moveTo>
                <a:cubicBezTo>
                  <a:pt x="286176" y="733"/>
                  <a:pt x="147697" y="1466"/>
                  <a:pt x="81755" y="26377"/>
                </a:cubicBezTo>
                <a:cubicBezTo>
                  <a:pt x="15813" y="51288"/>
                  <a:pt x="-34010" y="112834"/>
                  <a:pt x="29002" y="149469"/>
                </a:cubicBezTo>
                <a:cubicBezTo>
                  <a:pt x="92014" y="186104"/>
                  <a:pt x="330871" y="238858"/>
                  <a:pt x="459825" y="246185"/>
                </a:cubicBezTo>
                <a:cubicBezTo>
                  <a:pt x="588779" y="253512"/>
                  <a:pt x="764625" y="225669"/>
                  <a:pt x="802725" y="193431"/>
                </a:cubicBezTo>
                <a:cubicBezTo>
                  <a:pt x="840825" y="161193"/>
                  <a:pt x="783675" y="82062"/>
                  <a:pt x="688425" y="52754"/>
                </a:cubicBezTo>
                <a:cubicBezTo>
                  <a:pt x="593175" y="23446"/>
                  <a:pt x="412200" y="20515"/>
                  <a:pt x="231225" y="17585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Obraz 8" descr=""/>
          <p:cNvPicPr/>
          <p:nvPr/>
        </p:nvPicPr>
        <p:blipFill>
          <a:blip r:embed="rId1"/>
          <a:stretch/>
        </p:blipFill>
        <p:spPr>
          <a:xfrm>
            <a:off x="0" y="2637000"/>
            <a:ext cx="9143640" cy="224496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318" name="Symbol zastępczy tekstu 6"/>
          <p:cNvSpPr/>
          <p:nvPr/>
        </p:nvSpPr>
        <p:spPr>
          <a:xfrm>
            <a:off x="156600" y="515736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Dokumenty uprawniające</a:t>
            </a:r>
            <a:r>
              <a:rPr b="0" lang="pl-PL" sz="1800" spc="-1" strike="noStrike">
                <a:solidFill>
                  <a:srgbClr val="0066cc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– tylko dla eFaktur za szczepienia wykonane dla „unitów” – umożliwia wyświetlenie listy dokumentów uprawniających UE, dla pacjentów objętych fakturą oraz uzupełnienie skanów tych dokumentów (jeśli są wymagane)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19" name="Dowolny kształt: kształt 1"/>
          <p:cNvSpPr/>
          <p:nvPr/>
        </p:nvSpPr>
        <p:spPr>
          <a:xfrm>
            <a:off x="8009640" y="4478760"/>
            <a:ext cx="1134000" cy="246960"/>
          </a:xfrm>
          <a:custGeom>
            <a:avLst/>
            <a:gdLst/>
            <a:ahLst/>
            <a:rect l="l" t="t" r="r" b="b"/>
            <a:pathLst>
              <a:path w="814659" h="247367">
                <a:moveTo>
                  <a:pt x="424655" y="0"/>
                </a:moveTo>
                <a:cubicBezTo>
                  <a:pt x="286176" y="733"/>
                  <a:pt x="147697" y="1466"/>
                  <a:pt x="81755" y="26377"/>
                </a:cubicBezTo>
                <a:cubicBezTo>
                  <a:pt x="15813" y="51288"/>
                  <a:pt x="-34010" y="112834"/>
                  <a:pt x="29002" y="149469"/>
                </a:cubicBezTo>
                <a:cubicBezTo>
                  <a:pt x="92014" y="186104"/>
                  <a:pt x="330871" y="238858"/>
                  <a:pt x="459825" y="246185"/>
                </a:cubicBezTo>
                <a:cubicBezTo>
                  <a:pt x="588779" y="253512"/>
                  <a:pt x="764625" y="225669"/>
                  <a:pt x="802725" y="193431"/>
                </a:cubicBezTo>
                <a:cubicBezTo>
                  <a:pt x="840825" y="161193"/>
                  <a:pt x="783675" y="82062"/>
                  <a:pt x="688425" y="52754"/>
                </a:cubicBezTo>
                <a:cubicBezTo>
                  <a:pt x="593175" y="23446"/>
                  <a:pt x="412200" y="20515"/>
                  <a:pt x="231225" y="17585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Obraz 16" descr=""/>
          <p:cNvPicPr/>
          <p:nvPr/>
        </p:nvPicPr>
        <p:blipFill>
          <a:blip r:embed="rId1"/>
          <a:stretch/>
        </p:blipFill>
        <p:spPr>
          <a:xfrm>
            <a:off x="0" y="3116880"/>
            <a:ext cx="9143640" cy="1968120"/>
          </a:xfrm>
          <a:prstGeom prst="rect">
            <a:avLst/>
          </a:prstGeom>
          <a:ln w="0">
            <a:noFill/>
          </a:ln>
        </p:spPr>
      </p:pic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322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Rachunki refundacyjne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23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4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325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Dokumenty uprawniające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Na liście </a:t>
            </a:r>
            <a:r>
              <a:rPr b="0" i="1" lang="pl-PL" sz="1800" spc="-1" strike="noStrike">
                <a:solidFill>
                  <a:srgbClr val="202020"/>
                </a:solidFill>
                <a:latin typeface="Calibri"/>
              </a:rPr>
              <a:t>Dokumenty uprawniające (załączniki) do rachunków refundacyjnych (medycznych)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wyświetlana jest lista informacji dokumentach uprawniających UE, przekazana do OW NFZ </a:t>
            </a:r>
            <a:br/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w komunikacie SWIAD.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Zadanie apteki polega na dodaniu brakujących skanów dokumentów (operacja: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Dodaj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)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26" name="Symbol zastępczy tekstu 6"/>
          <p:cNvSpPr/>
          <p:nvPr/>
        </p:nvSpPr>
        <p:spPr>
          <a:xfrm>
            <a:off x="156600" y="522936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Historia przekazania</a:t>
            </a:r>
            <a:r>
              <a:rPr b="0" lang="pl-PL" sz="1800" spc="-1" strike="noStrike">
                <a:solidFill>
                  <a:srgbClr val="0066cc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– informacja o czasie przekazania skanu dokumentu do OW NFZ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 u="sng">
                <a:solidFill>
                  <a:srgbClr val="0066cc"/>
                </a:solidFill>
                <a:uFillTx/>
                <a:latin typeface="Calibri"/>
              </a:rPr>
              <a:t>Dodaj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– umożliwia wskazanie i przekazanie pliku skanu dokumentu uprawniającego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27" name="Dowolny kształt: kształt 1"/>
          <p:cNvSpPr/>
          <p:nvPr/>
        </p:nvSpPr>
        <p:spPr>
          <a:xfrm>
            <a:off x="7596360" y="4368960"/>
            <a:ext cx="1134000" cy="529560"/>
          </a:xfrm>
          <a:custGeom>
            <a:avLst/>
            <a:gdLst/>
            <a:ahLst/>
            <a:rect l="l" t="t" r="r" b="b"/>
            <a:pathLst>
              <a:path w="814659" h="247367">
                <a:moveTo>
                  <a:pt x="424655" y="0"/>
                </a:moveTo>
                <a:cubicBezTo>
                  <a:pt x="286176" y="733"/>
                  <a:pt x="147697" y="1466"/>
                  <a:pt x="81755" y="26377"/>
                </a:cubicBezTo>
                <a:cubicBezTo>
                  <a:pt x="15813" y="51288"/>
                  <a:pt x="-34010" y="112834"/>
                  <a:pt x="29002" y="149469"/>
                </a:cubicBezTo>
                <a:cubicBezTo>
                  <a:pt x="92014" y="186104"/>
                  <a:pt x="330871" y="238858"/>
                  <a:pt x="459825" y="246185"/>
                </a:cubicBezTo>
                <a:cubicBezTo>
                  <a:pt x="588779" y="253512"/>
                  <a:pt x="764625" y="225669"/>
                  <a:pt x="802725" y="193431"/>
                </a:cubicBezTo>
                <a:cubicBezTo>
                  <a:pt x="840825" y="161193"/>
                  <a:pt x="783675" y="82062"/>
                  <a:pt x="688425" y="52754"/>
                </a:cubicBezTo>
                <a:cubicBezTo>
                  <a:pt x="593175" y="23446"/>
                  <a:pt x="412200" y="20515"/>
                  <a:pt x="231225" y="17585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Prostokąt 7"/>
          <p:cNvSpPr/>
          <p:nvPr/>
        </p:nvSpPr>
        <p:spPr>
          <a:xfrm>
            <a:off x="0" y="3789000"/>
            <a:ext cx="2267280" cy="431640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9" name="Obraz 12" descr=""/>
          <p:cNvPicPr/>
          <p:nvPr/>
        </p:nvPicPr>
        <p:blipFill>
          <a:blip r:embed="rId2"/>
          <a:stretch/>
        </p:blipFill>
        <p:spPr>
          <a:xfrm>
            <a:off x="6804360" y="5941080"/>
            <a:ext cx="2089800" cy="92772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330" name="Dowolny kształt: kształt 13"/>
          <p:cNvSpPr/>
          <p:nvPr/>
        </p:nvSpPr>
        <p:spPr>
          <a:xfrm>
            <a:off x="8607600" y="5002920"/>
            <a:ext cx="371160" cy="1063440"/>
          </a:xfrm>
          <a:custGeom>
            <a:avLst/>
            <a:gdLst/>
            <a:ahLst/>
            <a:rect l="l" t="t" r="r" b="b"/>
            <a:pathLst>
              <a:path w="371699" h="1063869">
                <a:moveTo>
                  <a:pt x="298939" y="0"/>
                </a:moveTo>
                <a:cubicBezTo>
                  <a:pt x="315058" y="12456"/>
                  <a:pt x="331177" y="24912"/>
                  <a:pt x="342900" y="79131"/>
                </a:cubicBezTo>
                <a:cubicBezTo>
                  <a:pt x="354623" y="133350"/>
                  <a:pt x="379535" y="247650"/>
                  <a:pt x="369277" y="325315"/>
                </a:cubicBezTo>
                <a:cubicBezTo>
                  <a:pt x="359019" y="402980"/>
                  <a:pt x="342900" y="422031"/>
                  <a:pt x="281354" y="545123"/>
                </a:cubicBezTo>
                <a:cubicBezTo>
                  <a:pt x="219808" y="668215"/>
                  <a:pt x="109904" y="866042"/>
                  <a:pt x="0" y="1063869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87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Umowy – Lista umów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88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90" name="Obraz 10" descr=""/>
          <p:cNvPicPr/>
          <p:nvPr/>
        </p:nvPicPr>
        <p:blipFill>
          <a:blip r:embed="rId1"/>
          <a:stretch/>
        </p:blipFill>
        <p:spPr>
          <a:xfrm>
            <a:off x="0" y="1268640"/>
            <a:ext cx="9143640" cy="198684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91" name="Symbol zastępczy tekstu 6"/>
          <p:cNvSpPr/>
          <p:nvPr/>
        </p:nvSpPr>
        <p:spPr>
          <a:xfrm>
            <a:off x="156600" y="347220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f497d"/>
                </a:solidFill>
                <a:uFillTx/>
                <a:latin typeface="Calibri"/>
              </a:rPr>
              <a:t>pobierz UMX</a:t>
            </a: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– umożliwia pobranie pliku umowy. Plik importowany jest do systemu rozliczania świadczeń, w którym rejestrowane jest wykonanie świadczeń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pl-PL" sz="1800" spc="-1" strike="noStrike" u="sng">
                <a:solidFill>
                  <a:srgbClr val="1f497d"/>
                </a:solidFill>
                <a:uFillTx/>
                <a:latin typeface="Calibri"/>
              </a:rPr>
              <a:t>zakresy świadczeń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 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– umożliwia przeglądanie planu umowy oraz stanu jej realizacji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92" name="Obraz 14" descr=""/>
          <p:cNvPicPr/>
          <p:nvPr/>
        </p:nvPicPr>
        <p:blipFill>
          <a:blip r:embed="rId2"/>
          <a:stretch/>
        </p:blipFill>
        <p:spPr>
          <a:xfrm>
            <a:off x="0" y="4501800"/>
            <a:ext cx="9113760" cy="217476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pic>
        <p:nvPicPr>
          <p:cNvPr id="93" name="Grafika 26" descr="Obliczenia w chmurze kontur"/>
          <p:cNvPicPr/>
          <p:nvPr/>
        </p:nvPicPr>
        <p:blipFill>
          <a:blip r:embed="rId3"/>
          <a:stretch/>
        </p:blipFill>
        <p:spPr>
          <a:xfrm>
            <a:off x="7038000" y="3746160"/>
            <a:ext cx="341640" cy="34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332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– </a:t>
            </a:r>
            <a:r>
              <a:rPr b="1" lang="pl-PL" sz="1800" spc="-1" strike="noStrike">
                <a:solidFill>
                  <a:srgbClr val="1f497d"/>
                </a:solidFill>
                <a:latin typeface="Calibri"/>
              </a:rPr>
              <a:t>Rachunki refundacyjne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33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335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Stan obsługi rachunku refundacyjnego na bieżąco wyświetlany jest w Portalu SZOI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336" name="Prostokąt 7"/>
          <p:cNvSpPr/>
          <p:nvPr/>
        </p:nvSpPr>
        <p:spPr>
          <a:xfrm>
            <a:off x="0" y="3789000"/>
            <a:ext cx="2267280" cy="431640"/>
          </a:xfrm>
          <a:prstGeom prst="rect">
            <a:avLst/>
          </a:prstGeom>
          <a:noFill/>
          <a:ln w="1905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37" name="Obraz 6" descr=""/>
          <p:cNvPicPr/>
          <p:nvPr/>
        </p:nvPicPr>
        <p:blipFill>
          <a:blip r:embed="rId1"/>
          <a:stretch/>
        </p:blipFill>
        <p:spPr>
          <a:xfrm>
            <a:off x="0" y="1845000"/>
            <a:ext cx="9143640" cy="2973960"/>
          </a:xfrm>
          <a:prstGeom prst="rect">
            <a:avLst/>
          </a:prstGeom>
          <a:ln w="0">
            <a:solidFill>
              <a:srgbClr val="4f81bd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przekazanie danych statystycznych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95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- Raporty statystyczne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96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pic>
        <p:nvPicPr>
          <p:cNvPr id="98" name="Obraz 2" descr=""/>
          <p:cNvPicPr/>
          <p:nvPr/>
        </p:nvPicPr>
        <p:blipFill>
          <a:blip r:embed="rId1"/>
          <a:stretch/>
        </p:blipFill>
        <p:spPr>
          <a:xfrm>
            <a:off x="0" y="2205000"/>
            <a:ext cx="9143640" cy="114588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99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1/ Apteka przygotowuje raport statystyczny (w swojej aplikacji do rozliczania świadczeń)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2/ Wygenerowany raport statystyczny SWIAD (SWX) przekazuje do OW NFZ za pomocą SZOI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100" name="Obraz 7" descr=""/>
          <p:cNvPicPr/>
          <p:nvPr/>
        </p:nvPicPr>
        <p:blipFill>
          <a:blip r:embed="rId2"/>
          <a:stretch/>
        </p:blipFill>
        <p:spPr>
          <a:xfrm>
            <a:off x="1475640" y="3861000"/>
            <a:ext cx="6227280" cy="124992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01" name="Symbol zastępczy tekstu 6"/>
          <p:cNvSpPr/>
          <p:nvPr/>
        </p:nvSpPr>
        <p:spPr>
          <a:xfrm>
            <a:off x="141480" y="342000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3/ Za pomocą opcji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Dodawanie pozycji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apteka przekazuje komunikat SWIAD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sp>
        <p:nvSpPr>
          <p:cNvPr id="102" name="Dowolny kształt: kształt 9"/>
          <p:cNvSpPr/>
          <p:nvPr/>
        </p:nvSpPr>
        <p:spPr>
          <a:xfrm>
            <a:off x="8344080" y="2309040"/>
            <a:ext cx="829080" cy="275400"/>
          </a:xfrm>
          <a:custGeom>
            <a:avLst/>
            <a:gdLst/>
            <a:ahLst/>
            <a:rect l="l" t="t" r="r" b="b"/>
            <a:pathLst>
              <a:path w="829321" h="275691">
                <a:moveTo>
                  <a:pt x="217953" y="0"/>
                </a:moveTo>
                <a:cubicBezTo>
                  <a:pt x="130207" y="10775"/>
                  <a:pt x="42462" y="21551"/>
                  <a:pt x="14753" y="64654"/>
                </a:cubicBezTo>
                <a:cubicBezTo>
                  <a:pt x="-12956" y="107757"/>
                  <a:pt x="-2180" y="226291"/>
                  <a:pt x="51699" y="258618"/>
                </a:cubicBezTo>
                <a:cubicBezTo>
                  <a:pt x="105578" y="290945"/>
                  <a:pt x="217953" y="269394"/>
                  <a:pt x="338026" y="258618"/>
                </a:cubicBezTo>
                <a:cubicBezTo>
                  <a:pt x="458099" y="247842"/>
                  <a:pt x="699783" y="226291"/>
                  <a:pt x="772135" y="193964"/>
                </a:cubicBezTo>
                <a:cubicBezTo>
                  <a:pt x="844487" y="161637"/>
                  <a:pt x="852184" y="87745"/>
                  <a:pt x="772135" y="64654"/>
                </a:cubicBezTo>
                <a:cubicBezTo>
                  <a:pt x="692087" y="41563"/>
                  <a:pt x="401141" y="55418"/>
                  <a:pt x="291844" y="55418"/>
                </a:cubicBezTo>
                <a:cubicBezTo>
                  <a:pt x="182547" y="55418"/>
                  <a:pt x="149450" y="60036"/>
                  <a:pt x="116353" y="64654"/>
                </a:cubicBezTo>
              </a:path>
            </a:pathLst>
          </a:cu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3" name="Obraz 15" descr=""/>
          <p:cNvPicPr/>
          <p:nvPr/>
        </p:nvPicPr>
        <p:blipFill>
          <a:blip r:embed="rId3"/>
          <a:stretch/>
        </p:blipFill>
        <p:spPr>
          <a:xfrm>
            <a:off x="1743120" y="5184000"/>
            <a:ext cx="5627160" cy="1673640"/>
          </a:xfrm>
          <a:prstGeom prst="rect">
            <a:avLst/>
          </a:prstGeom>
          <a:ln w="0">
            <a:solidFill>
              <a:srgbClr val="8eb2da"/>
            </a:solidFill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ymbol zastępczy tekstu 6"/>
          <p:cNvSpPr/>
          <p:nvPr/>
        </p:nvSpPr>
        <p:spPr>
          <a:xfrm>
            <a:off x="139680" y="4701240"/>
            <a:ext cx="14796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202020"/>
                </a:solidFill>
                <a:latin typeface="Calibri"/>
              </a:rPr>
              <a:t>Przesłany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202020"/>
                </a:solidFill>
                <a:latin typeface="Calibri"/>
              </a:rPr>
              <a:t>Zaimportowany lub Błąd importu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06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- Raporty statystyczne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07" name="Symbol zastępczy tekstu 6"/>
          <p:cNvSpPr/>
          <p:nvPr/>
        </p:nvSpPr>
        <p:spPr>
          <a:xfrm>
            <a:off x="205560" y="297360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09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4/ Raport automatycznie przekazywany jest do OW NFZ. Apteka może pobrać potwierdzenie przesłania pliku.</a:t>
            </a:r>
            <a:endParaRPr b="0" lang="pl-PL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800" spc="-1" strike="noStrike">
              <a:latin typeface="Arial"/>
            </a:endParaRPr>
          </a:p>
        </p:txBody>
      </p:sp>
      <p:pic>
        <p:nvPicPr>
          <p:cNvPr id="110" name="Obraz 6" descr=""/>
          <p:cNvPicPr/>
          <p:nvPr/>
        </p:nvPicPr>
        <p:blipFill>
          <a:blip r:embed="rId1"/>
          <a:stretch/>
        </p:blipFill>
        <p:spPr>
          <a:xfrm>
            <a:off x="0" y="2048760"/>
            <a:ext cx="9143640" cy="85176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pic>
        <p:nvPicPr>
          <p:cNvPr id="111" name="Obraz 12" descr=""/>
          <p:cNvPicPr/>
          <p:nvPr/>
        </p:nvPicPr>
        <p:blipFill>
          <a:blip r:embed="rId2"/>
          <a:stretch/>
        </p:blipFill>
        <p:spPr>
          <a:xfrm>
            <a:off x="0" y="2976840"/>
            <a:ext cx="9143640" cy="157572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12" name="Strzałka: w dół 14"/>
          <p:cNvSpPr/>
          <p:nvPr/>
        </p:nvSpPr>
        <p:spPr>
          <a:xfrm>
            <a:off x="762840" y="5373360"/>
            <a:ext cx="233280" cy="21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rgbClr val="3f3f3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Prostokąt 17"/>
          <p:cNvSpPr/>
          <p:nvPr/>
        </p:nvSpPr>
        <p:spPr>
          <a:xfrm>
            <a:off x="4212000" y="4053240"/>
            <a:ext cx="1007640" cy="49968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4" name="Grafika 2" descr="Pojedyncze koło zębate kontur"/>
          <p:cNvPicPr/>
          <p:nvPr/>
        </p:nvPicPr>
        <p:blipFill>
          <a:blip r:embed="rId3"/>
          <a:stretch/>
        </p:blipFill>
        <p:spPr>
          <a:xfrm>
            <a:off x="762840" y="5072760"/>
            <a:ext cx="276120" cy="276120"/>
          </a:xfrm>
          <a:prstGeom prst="rect">
            <a:avLst/>
          </a:prstGeom>
          <a:ln w="0">
            <a:noFill/>
          </a:ln>
        </p:spPr>
      </p:pic>
      <p:sp>
        <p:nvSpPr>
          <p:cNvPr id="115" name="Dowolny kształt: kształt 7"/>
          <p:cNvSpPr/>
          <p:nvPr/>
        </p:nvSpPr>
        <p:spPr>
          <a:xfrm>
            <a:off x="7689240" y="3990600"/>
            <a:ext cx="1270800" cy="601200"/>
          </a:xfrm>
          <a:custGeom>
            <a:avLst/>
            <a:gdLst/>
            <a:ahLst/>
            <a:rect l="l" t="t" r="r" b="b"/>
            <a:pathLst>
              <a:path w="1271314" h="601723">
                <a:moveTo>
                  <a:pt x="678762" y="12443"/>
                </a:moveTo>
                <a:cubicBezTo>
                  <a:pt x="558689" y="1667"/>
                  <a:pt x="438617" y="-9109"/>
                  <a:pt x="337017" y="12443"/>
                </a:cubicBezTo>
                <a:cubicBezTo>
                  <a:pt x="235417" y="33995"/>
                  <a:pt x="124580" y="90952"/>
                  <a:pt x="69162" y="141752"/>
                </a:cubicBezTo>
                <a:cubicBezTo>
                  <a:pt x="13744" y="192552"/>
                  <a:pt x="-10886" y="260285"/>
                  <a:pt x="4508" y="317243"/>
                </a:cubicBezTo>
                <a:cubicBezTo>
                  <a:pt x="19902" y="374201"/>
                  <a:pt x="84556" y="438855"/>
                  <a:pt x="161526" y="483498"/>
                </a:cubicBezTo>
                <a:cubicBezTo>
                  <a:pt x="238496" y="528141"/>
                  <a:pt x="358568" y="566625"/>
                  <a:pt x="466326" y="585098"/>
                </a:cubicBezTo>
                <a:cubicBezTo>
                  <a:pt x="574084" y="603571"/>
                  <a:pt x="695696" y="606649"/>
                  <a:pt x="808072" y="594334"/>
                </a:cubicBezTo>
                <a:cubicBezTo>
                  <a:pt x="920448" y="582019"/>
                  <a:pt x="1068230" y="549692"/>
                  <a:pt x="1140581" y="511207"/>
                </a:cubicBezTo>
                <a:cubicBezTo>
                  <a:pt x="1212932" y="472722"/>
                  <a:pt x="1222169" y="415764"/>
                  <a:pt x="1242181" y="363425"/>
                </a:cubicBezTo>
                <a:cubicBezTo>
                  <a:pt x="1262193" y="311086"/>
                  <a:pt x="1285283" y="247971"/>
                  <a:pt x="1260653" y="197171"/>
                </a:cubicBezTo>
                <a:cubicBezTo>
                  <a:pt x="1236023" y="146371"/>
                  <a:pt x="1185223" y="81716"/>
                  <a:pt x="1094399" y="58625"/>
                </a:cubicBezTo>
                <a:cubicBezTo>
                  <a:pt x="1003575" y="35534"/>
                  <a:pt x="801914" y="54007"/>
                  <a:pt x="715708" y="58625"/>
                </a:cubicBezTo>
                <a:cubicBezTo>
                  <a:pt x="629502" y="63243"/>
                  <a:pt x="603332" y="74788"/>
                  <a:pt x="577162" y="86334"/>
                </a:cubicBezTo>
              </a:path>
            </a:pathLst>
          </a:cu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6" name="Dowolny kształt: kształt 8"/>
          <p:cNvSpPr/>
          <p:nvPr/>
        </p:nvSpPr>
        <p:spPr>
          <a:xfrm>
            <a:off x="6132960" y="2746800"/>
            <a:ext cx="1800720" cy="1237320"/>
          </a:xfrm>
          <a:custGeom>
            <a:avLst/>
            <a:gdLst/>
            <a:ahLst/>
            <a:rect l="l" t="t" r="r" b="b"/>
            <a:pathLst>
              <a:path w="1801091" h="1237673">
                <a:moveTo>
                  <a:pt x="0" y="0"/>
                </a:moveTo>
                <a:cubicBezTo>
                  <a:pt x="190115" y="41563"/>
                  <a:pt x="380230" y="83127"/>
                  <a:pt x="581891" y="166254"/>
                </a:cubicBezTo>
                <a:cubicBezTo>
                  <a:pt x="783552" y="249381"/>
                  <a:pt x="1006764" y="320194"/>
                  <a:pt x="1209964" y="498764"/>
                </a:cubicBezTo>
                <a:cubicBezTo>
                  <a:pt x="1413164" y="677334"/>
                  <a:pt x="1801091" y="1237673"/>
                  <a:pt x="1801091" y="1237673"/>
                </a:cubicBezTo>
                <a:lnTo>
                  <a:pt x="1801091" y="1237673"/>
                </a:lnTo>
              </a:path>
            </a:pathLst>
          </a:custGeom>
          <a:noFill/>
          <a:ln w="9525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Obraz 7" descr=""/>
          <p:cNvPicPr/>
          <p:nvPr/>
        </p:nvPicPr>
        <p:blipFill>
          <a:blip r:embed="rId1"/>
          <a:stretch/>
        </p:blipFill>
        <p:spPr>
          <a:xfrm>
            <a:off x="0" y="1845000"/>
            <a:ext cx="9143640" cy="15822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18" name="Symbol zastępczy tekstu 6"/>
          <p:cNvSpPr/>
          <p:nvPr/>
        </p:nvSpPr>
        <p:spPr>
          <a:xfrm>
            <a:off x="139680" y="4365000"/>
            <a:ext cx="14796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202020"/>
                </a:solidFill>
                <a:latin typeface="Calibri"/>
              </a:rPr>
              <a:t>Przesłany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202020"/>
                </a:solidFill>
                <a:latin typeface="Calibri"/>
              </a:rPr>
              <a:t>Zaimportowany</a:t>
            </a:r>
            <a:r>
              <a:rPr b="0" lang="pl-PL" sz="1400" spc="-1" strike="noStrike">
                <a:solidFill>
                  <a:srgbClr val="202020"/>
                </a:solidFill>
                <a:latin typeface="Calibri"/>
              </a:rPr>
              <a:t> lub Błąd importu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</p:txBody>
      </p:sp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20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- Raporty statystyczne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21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23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5/ Apteka przegląda / pobiera raport zwrotny z importu (przykład 1 z 3)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24" name="Strzałka: w dół 14"/>
          <p:cNvSpPr/>
          <p:nvPr/>
        </p:nvSpPr>
        <p:spPr>
          <a:xfrm>
            <a:off x="762840" y="5037120"/>
            <a:ext cx="233280" cy="21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rgbClr val="3f3f3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Prostokąt 17"/>
          <p:cNvSpPr/>
          <p:nvPr/>
        </p:nvSpPr>
        <p:spPr>
          <a:xfrm>
            <a:off x="4212000" y="2925000"/>
            <a:ext cx="1007640" cy="49968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Grafika 2" descr="Pojedyncze koło zębate kontur"/>
          <p:cNvPicPr/>
          <p:nvPr/>
        </p:nvPicPr>
        <p:blipFill>
          <a:blip r:embed="rId2"/>
          <a:stretch/>
        </p:blipFill>
        <p:spPr>
          <a:xfrm>
            <a:off x="762840" y="4736520"/>
            <a:ext cx="276120" cy="276120"/>
          </a:xfrm>
          <a:prstGeom prst="rect">
            <a:avLst/>
          </a:prstGeom>
          <a:ln w="0">
            <a:noFill/>
          </a:ln>
        </p:spPr>
      </p:pic>
      <p:pic>
        <p:nvPicPr>
          <p:cNvPr id="127" name="Obraz 9" descr=""/>
          <p:cNvPicPr/>
          <p:nvPr/>
        </p:nvPicPr>
        <p:blipFill>
          <a:blip r:embed="rId3"/>
          <a:stretch/>
        </p:blipFill>
        <p:spPr>
          <a:xfrm>
            <a:off x="1861560" y="3499560"/>
            <a:ext cx="7282080" cy="194544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pic>
        <p:nvPicPr>
          <p:cNvPr id="128" name="Obraz 16" descr=""/>
          <p:cNvPicPr/>
          <p:nvPr/>
        </p:nvPicPr>
        <p:blipFill>
          <a:blip r:embed="rId4"/>
          <a:stretch/>
        </p:blipFill>
        <p:spPr>
          <a:xfrm>
            <a:off x="1861560" y="5544000"/>
            <a:ext cx="7282080" cy="12168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29" name="Dowolny kształt: kształt 18"/>
          <p:cNvSpPr/>
          <p:nvPr/>
        </p:nvSpPr>
        <p:spPr>
          <a:xfrm>
            <a:off x="6742440" y="3260520"/>
            <a:ext cx="631800" cy="553680"/>
          </a:xfrm>
          <a:custGeom>
            <a:avLst/>
            <a:gdLst/>
            <a:ahLst/>
            <a:rect l="l" t="t" r="r" b="b"/>
            <a:pathLst>
              <a:path w="632148" h="554182">
                <a:moveTo>
                  <a:pt x="157019" y="0"/>
                </a:moveTo>
                <a:cubicBezTo>
                  <a:pt x="295564" y="21551"/>
                  <a:pt x="434109" y="43103"/>
                  <a:pt x="508000" y="101600"/>
                </a:cubicBezTo>
                <a:cubicBezTo>
                  <a:pt x="581891" y="160097"/>
                  <a:pt x="685031" y="275552"/>
                  <a:pt x="600364" y="350982"/>
                </a:cubicBezTo>
                <a:cubicBezTo>
                  <a:pt x="515697" y="426412"/>
                  <a:pt x="257848" y="490297"/>
                  <a:pt x="0" y="554182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Dowolny kształt: kształt 19"/>
          <p:cNvSpPr/>
          <p:nvPr/>
        </p:nvSpPr>
        <p:spPr>
          <a:xfrm>
            <a:off x="7499880" y="4673520"/>
            <a:ext cx="1065600" cy="1089360"/>
          </a:xfrm>
          <a:custGeom>
            <a:avLst/>
            <a:gdLst/>
            <a:ahLst/>
            <a:rect l="l" t="t" r="r" b="b"/>
            <a:pathLst>
              <a:path w="1065837" h="1089891">
                <a:moveTo>
                  <a:pt x="711200" y="0"/>
                </a:moveTo>
                <a:cubicBezTo>
                  <a:pt x="817418" y="35406"/>
                  <a:pt x="923636" y="70812"/>
                  <a:pt x="969818" y="184727"/>
                </a:cubicBezTo>
                <a:cubicBezTo>
                  <a:pt x="1016000" y="298642"/>
                  <a:pt x="1149927" y="532630"/>
                  <a:pt x="988291" y="683491"/>
                </a:cubicBezTo>
                <a:cubicBezTo>
                  <a:pt x="826655" y="834352"/>
                  <a:pt x="413327" y="962121"/>
                  <a:pt x="0" y="1089891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Prostokąt 20"/>
          <p:cNvSpPr/>
          <p:nvPr/>
        </p:nvSpPr>
        <p:spPr>
          <a:xfrm>
            <a:off x="1835640" y="5763600"/>
            <a:ext cx="837720" cy="18540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Prostokąt 21"/>
          <p:cNvSpPr/>
          <p:nvPr/>
        </p:nvSpPr>
        <p:spPr>
          <a:xfrm>
            <a:off x="1835640" y="4488120"/>
            <a:ext cx="5328360" cy="243720"/>
          </a:xfrm>
          <a:prstGeom prst="rect">
            <a:avLst/>
          </a:prstGeom>
          <a:noFill/>
          <a:ln w="952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Obraz 7" descr=""/>
          <p:cNvPicPr/>
          <p:nvPr/>
        </p:nvPicPr>
        <p:blipFill>
          <a:blip r:embed="rId1"/>
          <a:stretch/>
        </p:blipFill>
        <p:spPr>
          <a:xfrm>
            <a:off x="0" y="1845000"/>
            <a:ext cx="9143640" cy="15822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34" name="Symbol zastępczy tekstu 6"/>
          <p:cNvSpPr/>
          <p:nvPr/>
        </p:nvSpPr>
        <p:spPr>
          <a:xfrm>
            <a:off x="139680" y="4365000"/>
            <a:ext cx="14796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202020"/>
                </a:solidFill>
                <a:latin typeface="Calibri"/>
              </a:rPr>
              <a:t>Przesłany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202020"/>
                </a:solidFill>
                <a:latin typeface="Calibri"/>
              </a:rPr>
              <a:t>Zaimportowany lub </a:t>
            </a:r>
            <a:r>
              <a:rPr b="1" lang="pl-PL" sz="1400" spc="-1" strike="noStrike">
                <a:solidFill>
                  <a:srgbClr val="202020"/>
                </a:solidFill>
                <a:latin typeface="Calibri"/>
              </a:rPr>
              <a:t>Błąd importu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36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- Raporty statystyczne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37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39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5/ Apteka przegląda / pobiera raport zwrotny z importu (przykład 2 z 3)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40" name="Strzałka: w dół 14"/>
          <p:cNvSpPr/>
          <p:nvPr/>
        </p:nvSpPr>
        <p:spPr>
          <a:xfrm>
            <a:off x="762840" y="5037120"/>
            <a:ext cx="233280" cy="21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rgbClr val="3f3f3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Prostokąt 17"/>
          <p:cNvSpPr/>
          <p:nvPr/>
        </p:nvSpPr>
        <p:spPr>
          <a:xfrm>
            <a:off x="4212000" y="2925000"/>
            <a:ext cx="1007640" cy="49968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2" name="Grafika 2" descr="Pojedyncze koło zębate kontur"/>
          <p:cNvPicPr/>
          <p:nvPr/>
        </p:nvPicPr>
        <p:blipFill>
          <a:blip r:embed="rId2"/>
          <a:stretch/>
        </p:blipFill>
        <p:spPr>
          <a:xfrm>
            <a:off x="762840" y="4736520"/>
            <a:ext cx="276120" cy="276120"/>
          </a:xfrm>
          <a:prstGeom prst="rect">
            <a:avLst/>
          </a:prstGeom>
          <a:ln w="0">
            <a:noFill/>
          </a:ln>
        </p:spPr>
      </p:pic>
      <p:sp>
        <p:nvSpPr>
          <p:cNvPr id="143" name="Dowolny kształt: kształt 18"/>
          <p:cNvSpPr/>
          <p:nvPr/>
        </p:nvSpPr>
        <p:spPr>
          <a:xfrm>
            <a:off x="6742440" y="3260520"/>
            <a:ext cx="631800" cy="553680"/>
          </a:xfrm>
          <a:custGeom>
            <a:avLst/>
            <a:gdLst/>
            <a:ahLst/>
            <a:rect l="l" t="t" r="r" b="b"/>
            <a:pathLst>
              <a:path w="632148" h="554182">
                <a:moveTo>
                  <a:pt x="157019" y="0"/>
                </a:moveTo>
                <a:cubicBezTo>
                  <a:pt x="295564" y="21551"/>
                  <a:pt x="434109" y="43103"/>
                  <a:pt x="508000" y="101600"/>
                </a:cubicBezTo>
                <a:cubicBezTo>
                  <a:pt x="581891" y="160097"/>
                  <a:pt x="685031" y="275552"/>
                  <a:pt x="600364" y="350982"/>
                </a:cubicBezTo>
                <a:cubicBezTo>
                  <a:pt x="515697" y="426412"/>
                  <a:pt x="257848" y="490297"/>
                  <a:pt x="0" y="554182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Obraz 6" descr=""/>
          <p:cNvPicPr/>
          <p:nvPr/>
        </p:nvPicPr>
        <p:blipFill>
          <a:blip r:embed="rId3"/>
          <a:stretch/>
        </p:blipFill>
        <p:spPr>
          <a:xfrm>
            <a:off x="0" y="1845000"/>
            <a:ext cx="9143640" cy="199584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pic>
        <p:nvPicPr>
          <p:cNvPr id="145" name="Obraz 10" descr=""/>
          <p:cNvPicPr/>
          <p:nvPr/>
        </p:nvPicPr>
        <p:blipFill>
          <a:blip r:embed="rId4"/>
          <a:stretch/>
        </p:blipFill>
        <p:spPr>
          <a:xfrm>
            <a:off x="1763640" y="3913200"/>
            <a:ext cx="6277320" cy="9054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46" name="Dowolny kształt: kształt 11"/>
          <p:cNvSpPr/>
          <p:nvPr/>
        </p:nvSpPr>
        <p:spPr>
          <a:xfrm>
            <a:off x="3490560" y="3762720"/>
            <a:ext cx="785520" cy="319320"/>
          </a:xfrm>
          <a:custGeom>
            <a:avLst/>
            <a:gdLst/>
            <a:ahLst/>
            <a:rect l="l" t="t" r="r" b="b"/>
            <a:pathLst>
              <a:path w="785814" h="319841">
                <a:moveTo>
                  <a:pt x="785814" y="5804"/>
                </a:moveTo>
                <a:cubicBezTo>
                  <a:pt x="617250" y="-353"/>
                  <a:pt x="448687" y="-6510"/>
                  <a:pt x="323996" y="15041"/>
                </a:cubicBezTo>
                <a:cubicBezTo>
                  <a:pt x="199305" y="36592"/>
                  <a:pt x="88469" y="95089"/>
                  <a:pt x="37669" y="135113"/>
                </a:cubicBezTo>
                <a:cubicBezTo>
                  <a:pt x="-13131" y="175137"/>
                  <a:pt x="-5434" y="224398"/>
                  <a:pt x="19196" y="255186"/>
                </a:cubicBezTo>
                <a:cubicBezTo>
                  <a:pt x="43826" y="285974"/>
                  <a:pt x="114638" y="302907"/>
                  <a:pt x="185451" y="319841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Obraz 11" descr=""/>
          <p:cNvPicPr/>
          <p:nvPr/>
        </p:nvPicPr>
        <p:blipFill>
          <a:blip r:embed="rId1"/>
          <a:stretch/>
        </p:blipFill>
        <p:spPr>
          <a:xfrm>
            <a:off x="1775880" y="4437000"/>
            <a:ext cx="7377480" cy="209304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pic>
        <p:nvPicPr>
          <p:cNvPr id="148" name="Obraz 7" descr=""/>
          <p:cNvPicPr/>
          <p:nvPr/>
        </p:nvPicPr>
        <p:blipFill>
          <a:blip r:embed="rId2"/>
          <a:stretch/>
        </p:blipFill>
        <p:spPr>
          <a:xfrm>
            <a:off x="0" y="1845000"/>
            <a:ext cx="9143640" cy="15822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49" name="Symbol zastępczy tekstu 6"/>
          <p:cNvSpPr/>
          <p:nvPr/>
        </p:nvSpPr>
        <p:spPr>
          <a:xfrm>
            <a:off x="139680" y="4077000"/>
            <a:ext cx="14796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0" lang="pl-PL" sz="1400" spc="-1" strike="noStrike">
                <a:solidFill>
                  <a:srgbClr val="202020"/>
                </a:solidFill>
                <a:latin typeface="Calibri"/>
              </a:rPr>
              <a:t>Przesłany</a:t>
            </a: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202020"/>
                </a:solidFill>
                <a:latin typeface="Calibri"/>
              </a:rPr>
              <a:t>Zaimportowany</a:t>
            </a:r>
            <a:r>
              <a:rPr b="0" lang="pl-PL" sz="1400" spc="-1" strike="noStrike">
                <a:solidFill>
                  <a:srgbClr val="202020"/>
                </a:solidFill>
                <a:latin typeface="Calibri"/>
              </a:rPr>
              <a:t> lub Błąd importu</a:t>
            </a:r>
            <a:endParaRPr b="0" lang="pl-PL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400" spc="-1" strike="noStrike">
              <a:latin typeface="Arial"/>
            </a:endParaRPr>
          </a:p>
        </p:txBody>
      </p:sp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51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- Raporty statystyczne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2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54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5/ Apteka przegląda / pobiera raport zwrotny z importu (przykład 3 z 3)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55" name="Strzałka: w dół 14"/>
          <p:cNvSpPr/>
          <p:nvPr/>
        </p:nvSpPr>
        <p:spPr>
          <a:xfrm>
            <a:off x="762840" y="4749120"/>
            <a:ext cx="233280" cy="215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>
            <a:solidFill>
              <a:srgbClr val="3f3f3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Prostokąt 17"/>
          <p:cNvSpPr/>
          <p:nvPr/>
        </p:nvSpPr>
        <p:spPr>
          <a:xfrm>
            <a:off x="4212000" y="2925000"/>
            <a:ext cx="1007640" cy="49968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7" name="Grafika 2" descr="Pojedyncze koło zębate kontur"/>
          <p:cNvPicPr/>
          <p:nvPr/>
        </p:nvPicPr>
        <p:blipFill>
          <a:blip r:embed="rId3"/>
          <a:stretch/>
        </p:blipFill>
        <p:spPr>
          <a:xfrm>
            <a:off x="762840" y="4448520"/>
            <a:ext cx="276120" cy="276120"/>
          </a:xfrm>
          <a:prstGeom prst="rect">
            <a:avLst/>
          </a:prstGeom>
          <a:ln w="0">
            <a:noFill/>
          </a:ln>
        </p:spPr>
      </p:pic>
      <p:sp>
        <p:nvSpPr>
          <p:cNvPr id="158" name="Dowolny kształt: kształt 18"/>
          <p:cNvSpPr/>
          <p:nvPr/>
        </p:nvSpPr>
        <p:spPr>
          <a:xfrm>
            <a:off x="6742440" y="3260520"/>
            <a:ext cx="631800" cy="553680"/>
          </a:xfrm>
          <a:custGeom>
            <a:avLst/>
            <a:gdLst/>
            <a:ahLst/>
            <a:rect l="l" t="t" r="r" b="b"/>
            <a:pathLst>
              <a:path w="632148" h="554182">
                <a:moveTo>
                  <a:pt x="157019" y="0"/>
                </a:moveTo>
                <a:cubicBezTo>
                  <a:pt x="295564" y="21551"/>
                  <a:pt x="434109" y="43103"/>
                  <a:pt x="508000" y="101600"/>
                </a:cubicBezTo>
                <a:cubicBezTo>
                  <a:pt x="581891" y="160097"/>
                  <a:pt x="685031" y="275552"/>
                  <a:pt x="600364" y="350982"/>
                </a:cubicBezTo>
                <a:cubicBezTo>
                  <a:pt x="515697" y="426412"/>
                  <a:pt x="257848" y="490297"/>
                  <a:pt x="0" y="554182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9" name="Obraz 6" descr=""/>
          <p:cNvPicPr/>
          <p:nvPr/>
        </p:nvPicPr>
        <p:blipFill>
          <a:blip r:embed="rId4"/>
          <a:stretch/>
        </p:blipFill>
        <p:spPr>
          <a:xfrm>
            <a:off x="0" y="1845000"/>
            <a:ext cx="9143640" cy="199584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60" name="Symbol zastępczy tekstu 6"/>
          <p:cNvSpPr/>
          <p:nvPr/>
        </p:nvSpPr>
        <p:spPr>
          <a:xfrm>
            <a:off x="1691640" y="4005000"/>
            <a:ext cx="705636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Przykład przetworzenia z zaimportowaniem wszystkich pozycji raportu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61" name="Prostokąt 8"/>
          <p:cNvSpPr/>
          <p:nvPr/>
        </p:nvSpPr>
        <p:spPr>
          <a:xfrm>
            <a:off x="1719720" y="5417280"/>
            <a:ext cx="5328360" cy="243720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Symbol zastępczy tekstu 6"/>
          <p:cNvSpPr/>
          <p:nvPr/>
        </p:nvSpPr>
        <p:spPr>
          <a:xfrm>
            <a:off x="-46440" y="5895360"/>
            <a:ext cx="17658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pl-PL" sz="1200" spc="-1" strike="noStrike">
                <a:solidFill>
                  <a:srgbClr val="202020"/>
                </a:solidFill>
                <a:latin typeface="Calibri"/>
              </a:rPr>
              <a:t>Informacja </a:t>
            </a:r>
            <a:br/>
            <a:r>
              <a:rPr b="0" lang="pl-PL" sz="1200" spc="-1" strike="noStrike">
                <a:solidFill>
                  <a:srgbClr val="202020"/>
                </a:solidFill>
                <a:latin typeface="Calibri"/>
              </a:rPr>
              <a:t>o utworzonych raportach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63" name="Strzałka: w prawo 12"/>
          <p:cNvSpPr/>
          <p:nvPr/>
        </p:nvSpPr>
        <p:spPr>
          <a:xfrm>
            <a:off x="1542240" y="5824080"/>
            <a:ext cx="215640" cy="28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>
            <a:solidFill>
              <a:srgbClr val="3f3f3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raz 19" descr=""/>
          <p:cNvPicPr/>
          <p:nvPr/>
        </p:nvPicPr>
        <p:blipFill>
          <a:blip r:embed="rId1"/>
          <a:stretch/>
        </p:blipFill>
        <p:spPr>
          <a:xfrm>
            <a:off x="1747440" y="4293000"/>
            <a:ext cx="7385400" cy="20682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pic>
        <p:nvPicPr>
          <p:cNvPr id="165" name="Obraz 7" descr=""/>
          <p:cNvPicPr/>
          <p:nvPr/>
        </p:nvPicPr>
        <p:blipFill>
          <a:blip r:embed="rId2"/>
          <a:stretch/>
        </p:blipFill>
        <p:spPr>
          <a:xfrm>
            <a:off x="0" y="1845000"/>
            <a:ext cx="9143640" cy="1582200"/>
          </a:xfrm>
          <a:prstGeom prst="rect">
            <a:avLst/>
          </a:prstGeom>
          <a:ln w="0">
            <a:solidFill>
              <a:srgbClr val="8eb2da"/>
            </a:solidFill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05920" y="404640"/>
            <a:ext cx="8425440" cy="43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pl-PL" sz="2400" spc="-1" strike="noStrike">
                <a:solidFill>
                  <a:srgbClr val="c00000"/>
                </a:solidFill>
                <a:latin typeface="Calibri"/>
              </a:rPr>
              <a:t>Portal SZOI – przeglądanie umowy</a:t>
            </a:r>
            <a:endParaRPr b="0" lang="pl-PL" sz="2400" spc="-1" strike="noStrike">
              <a:solidFill>
                <a:srgbClr val="3f3f3f"/>
              </a:solidFill>
              <a:latin typeface="Arial"/>
            </a:endParaRPr>
          </a:p>
        </p:txBody>
      </p:sp>
      <p:sp>
        <p:nvSpPr>
          <p:cNvPr id="167" name="Symbol zastępczy tekstu 6"/>
          <p:cNvSpPr/>
          <p:nvPr/>
        </p:nvSpPr>
        <p:spPr>
          <a:xfrm>
            <a:off x="227160" y="746640"/>
            <a:ext cx="883008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1f497d"/>
                </a:solidFill>
                <a:latin typeface="Calibri"/>
              </a:rPr>
              <a:t>Menu: Sprawozdawczość - Raporty statystyczne medyczne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68" name="Symbol zastępczy tekstu 6"/>
          <p:cNvSpPr/>
          <p:nvPr/>
        </p:nvSpPr>
        <p:spPr>
          <a:xfrm>
            <a:off x="205560" y="263772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Tytuł 4"/>
          <p:cNvSpPr/>
          <p:nvPr/>
        </p:nvSpPr>
        <p:spPr>
          <a:xfrm>
            <a:off x="0" y="-27360"/>
            <a:ext cx="1331280" cy="431640"/>
          </a:xfrm>
          <a:prstGeom prst="rect">
            <a:avLst/>
          </a:prstGeom>
          <a:solidFill>
            <a:srgbClr val="8eb2d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2400" spc="-1" strike="noStrike">
                <a:solidFill>
                  <a:srgbClr val="ffff00"/>
                </a:solidFill>
                <a:latin typeface="Calibri"/>
              </a:rPr>
              <a:t>Apteka</a:t>
            </a:r>
            <a:endParaRPr b="0" lang="pl-PL" sz="2400" spc="-1" strike="noStrike">
              <a:latin typeface="Arial"/>
            </a:endParaRPr>
          </a:p>
        </p:txBody>
      </p:sp>
      <p:sp>
        <p:nvSpPr>
          <p:cNvPr id="170" name="Symbol zastępczy tekstu 6"/>
          <p:cNvSpPr/>
          <p:nvPr/>
        </p:nvSpPr>
        <p:spPr>
          <a:xfrm>
            <a:off x="141480" y="1340640"/>
            <a:ext cx="883008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6/ Apteka przegląda / pobiera raport zwrotny z </a:t>
            </a:r>
            <a:r>
              <a:rPr b="1" lang="pl-PL" sz="1800" spc="-1" strike="noStrike">
                <a:solidFill>
                  <a:srgbClr val="202020"/>
                </a:solidFill>
                <a:latin typeface="Calibri"/>
              </a:rPr>
              <a:t>weryfikacji</a:t>
            </a: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 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71" name="Prostokąt 17"/>
          <p:cNvSpPr/>
          <p:nvPr/>
        </p:nvSpPr>
        <p:spPr>
          <a:xfrm>
            <a:off x="4212000" y="2925000"/>
            <a:ext cx="1007640" cy="49968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Dowolny kształt: kształt 18"/>
          <p:cNvSpPr/>
          <p:nvPr/>
        </p:nvSpPr>
        <p:spPr>
          <a:xfrm>
            <a:off x="6742440" y="3260520"/>
            <a:ext cx="631800" cy="553680"/>
          </a:xfrm>
          <a:custGeom>
            <a:avLst/>
            <a:gdLst/>
            <a:ahLst/>
            <a:rect l="l" t="t" r="r" b="b"/>
            <a:pathLst>
              <a:path w="632148" h="554182">
                <a:moveTo>
                  <a:pt x="157019" y="0"/>
                </a:moveTo>
                <a:cubicBezTo>
                  <a:pt x="295564" y="21551"/>
                  <a:pt x="434109" y="43103"/>
                  <a:pt x="508000" y="101600"/>
                </a:cubicBezTo>
                <a:cubicBezTo>
                  <a:pt x="581891" y="160097"/>
                  <a:pt x="685031" y="275552"/>
                  <a:pt x="600364" y="350982"/>
                </a:cubicBezTo>
                <a:cubicBezTo>
                  <a:pt x="515697" y="426412"/>
                  <a:pt x="257848" y="490297"/>
                  <a:pt x="0" y="554182"/>
                </a:cubicBezTo>
              </a:path>
            </a:pathLst>
          </a:custGeom>
          <a:noFill/>
          <a:ln w="19050">
            <a:solidFill>
              <a:srgbClr val="c00000"/>
            </a:solidFill>
            <a:round/>
            <a:tailEnd len="med" type="arrow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Symbol zastępczy tekstu 6"/>
          <p:cNvSpPr/>
          <p:nvPr/>
        </p:nvSpPr>
        <p:spPr>
          <a:xfrm>
            <a:off x="1691640" y="3861000"/>
            <a:ext cx="705636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pl-PL" sz="1800" spc="-1" strike="noStrike">
                <a:solidFill>
                  <a:srgbClr val="202020"/>
                </a:solidFill>
                <a:latin typeface="Calibri"/>
              </a:rPr>
              <a:t>Przykład raportu zaimportowanego i zweryfikowanego</a:t>
            </a:r>
            <a:endParaRPr b="0" lang="pl-PL" sz="1800" spc="-1" strike="noStrike">
              <a:latin typeface="Arial"/>
            </a:endParaRPr>
          </a:p>
        </p:txBody>
      </p:sp>
      <p:sp>
        <p:nvSpPr>
          <p:cNvPr id="174" name="Prostokąt 8"/>
          <p:cNvSpPr/>
          <p:nvPr/>
        </p:nvSpPr>
        <p:spPr>
          <a:xfrm>
            <a:off x="1719720" y="5273280"/>
            <a:ext cx="5328360" cy="243720"/>
          </a:xfrm>
          <a:prstGeom prst="rect">
            <a:avLst/>
          </a:prstGeom>
          <a:noFill/>
          <a:ln w="9525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Symbol zastępczy tekstu 6"/>
          <p:cNvSpPr/>
          <p:nvPr/>
        </p:nvSpPr>
        <p:spPr>
          <a:xfrm>
            <a:off x="-46440" y="5751360"/>
            <a:ext cx="176580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r>
              <a:rPr b="0" lang="pl-PL" sz="1200" spc="-1" strike="noStrike">
                <a:solidFill>
                  <a:srgbClr val="202020"/>
                </a:solidFill>
                <a:latin typeface="Calibri"/>
              </a:rPr>
              <a:t>Informacja </a:t>
            </a:r>
            <a:br/>
            <a:r>
              <a:rPr b="0" lang="pl-PL" sz="1200" spc="-1" strike="noStrike">
                <a:solidFill>
                  <a:srgbClr val="202020"/>
                </a:solidFill>
                <a:latin typeface="Calibri"/>
              </a:rPr>
              <a:t>o utworzonych raportach</a:t>
            </a:r>
            <a:endParaRPr b="0" lang="pl-PL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pl-PL" sz="1200" spc="-1" strike="noStrike">
              <a:latin typeface="Arial"/>
            </a:endParaRPr>
          </a:p>
        </p:txBody>
      </p:sp>
      <p:sp>
        <p:nvSpPr>
          <p:cNvPr id="176" name="Strzałka: w prawo 12"/>
          <p:cNvSpPr/>
          <p:nvPr/>
        </p:nvSpPr>
        <p:spPr>
          <a:xfrm>
            <a:off x="1542240" y="5680080"/>
            <a:ext cx="215640" cy="287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>
            <a:solidFill>
              <a:srgbClr val="3f3f3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Prostokąt 20"/>
          <p:cNvSpPr/>
          <p:nvPr/>
        </p:nvSpPr>
        <p:spPr>
          <a:xfrm>
            <a:off x="4932000" y="5680080"/>
            <a:ext cx="3240000" cy="556560"/>
          </a:xfrm>
          <a:prstGeom prst="rect">
            <a:avLst/>
          </a:prstGeom>
          <a:noFill/>
          <a:ln w="28575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9E4D348D922444B1B641EF22159C1D" ma:contentTypeVersion="0" ma:contentTypeDescription="Utwórz nowy dokument." ma:contentTypeScope="" ma:versionID="5845519c9dc5923a36a7575f797a07b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fdb080088ddf1bdd98b8e55b33ddc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F0E94B-D60C-4B8A-B832-ADB55AC59F5E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15B9E72-2A3D-44A1-BBBF-DFDAC0162E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2BBFB84-F7C7-4DC4-9482-B6E4F21F89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7546</TotalTime>
  <Application>LibreOffice/7.2.4.1$Windows_X86_64 LibreOffice_project/27d75539669ac387bb498e35313b970b7fe9c4f9</Application>
  <AppVersion>15.0000</AppVersion>
  <Words>1431</Words>
  <Paragraphs>205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2020-04-20T07:55:52Z</dcterms:created>
  <dc:creator>Renata Bondka</dc:creator>
  <dc:description/>
  <dc:language>pl-PL</dc:language>
  <cp:lastModifiedBy>Karkut Agnieszka</cp:lastModifiedBy>
  <cp:lastPrinted>2021-07-12T05:06:14Z</cp:lastPrinted>
  <dcterms:modified xsi:type="dcterms:W3CDTF">2023-12-11T11:09:51Z</dcterms:modified>
  <cp:revision>182</cp:revision>
  <dc:subject/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Pokaz na ekranie (4:3)</vt:lpwstr>
  </property>
  <property fmtid="{D5CDD505-2E9C-101B-9397-08002B2CF9AE}" pid="3" name="Slides">
    <vt:i4>30</vt:i4>
  </property>
</Properties>
</file>